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Alice" charset="1" panose="00000500000000000000"/>
      <p:regular r:id="rId25"/>
    </p:embeddedFont>
    <p:embeddedFont>
      <p:font typeface="Tenor Sans" charset="1" panose="02000000000000000000"/>
      <p:regular r:id="rId26"/>
    </p:embeddedFont>
    <p:embeddedFont>
      <p:font typeface="Alice Bold" charset="1" panose="00000500000000000000"/>
      <p:regular r:id="rId27"/>
    </p:embeddedFont>
    <p:embeddedFont>
      <p:font typeface="Aileron Bold" charset="1" panose="00000800000000000000"/>
      <p:regular r:id="rId28"/>
    </p:embeddedFont>
    <p:embeddedFont>
      <p:font typeface="Poppins Medium" charset="1" panose="02000000000000000000"/>
      <p:regular r:id="rId29"/>
    </p:embeddedFont>
    <p:embeddedFont>
      <p:font typeface="Arimo" charset="1" panose="020B0604020202020204"/>
      <p:regular r:id="rId30"/>
    </p:embeddedFont>
    <p:embeddedFont>
      <p:font typeface="Libre Baskerville Bold" charset="1" panose="02000000000000000000"/>
      <p:regular r:id="rId31"/>
    </p:embeddedFont>
    <p:embeddedFont>
      <p:font typeface="Libre Baskerville" charset="1" panose="02000000000000000000"/>
      <p:regular r:id="rId32"/>
    </p:embeddedFont>
    <p:embeddedFont>
      <p:font typeface="Poppins Bold" charset="1" panose="00000800000000000000"/>
      <p:regular r:id="rId33"/>
    </p:embeddedFont>
    <p:embeddedFont>
      <p:font typeface="Poppins" charset="1" panose="00000500000000000000"/>
      <p:regular r:id="rId34"/>
    </p:embeddedFont>
    <p:embeddedFont>
      <p:font typeface="Aileron" charset="1" panose="000005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 Id="rId4" Target="../media/image8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89.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0.png" Type="http://schemas.openxmlformats.org/officeDocument/2006/relationships/image"/><Relationship Id="rId7" Target="../media/image91.svg" Type="http://schemas.openxmlformats.org/officeDocument/2006/relationships/image"/><Relationship Id="rId8" Target="../media/image92.png" Type="http://schemas.openxmlformats.org/officeDocument/2006/relationships/image"/><Relationship Id="rId9" Target="../media/image9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4.png" Type="http://schemas.openxmlformats.org/officeDocument/2006/relationships/image"/><Relationship Id="rId3" Target="../media/image95.svg" Type="http://schemas.openxmlformats.org/officeDocument/2006/relationships/image"/><Relationship Id="rId4" Target="../media/image96.png" Type="http://schemas.openxmlformats.org/officeDocument/2006/relationships/image"/><Relationship Id="rId5" Target="../media/image97.svg" Type="http://schemas.openxmlformats.org/officeDocument/2006/relationships/image"/><Relationship Id="rId6" Target="../media/image98.pn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1.png" Type="http://schemas.openxmlformats.org/officeDocument/2006/relationships/image"/><Relationship Id="rId4" Target="https://hermanoscoffeeroasters.com/blogs/blog/coffee-tasting-terms-explained-how-to-taste-coffee-like-a-professional?srsltid=AfmBOor5Q6KnL_X2kdqAduw9K_LuthQ0GjiMQVqXcFMqInNge_XbXkfY"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14" Target="../media/image34.png" Type="http://schemas.openxmlformats.org/officeDocument/2006/relationships/image"/><Relationship Id="rId15" Target="../media/image35.svg" Type="http://schemas.openxmlformats.org/officeDocument/2006/relationships/image"/><Relationship Id="rId16" Target="../media/image3.png" Type="http://schemas.openxmlformats.org/officeDocument/2006/relationships/image"/><Relationship Id="rId17" Target="../media/image4.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pn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9.gif"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43.png" Type="http://schemas.openxmlformats.org/officeDocument/2006/relationships/image"/><Relationship Id="rId12" Target="https://www.coffeereview.com" TargetMode="External" Type="http://schemas.openxmlformats.org/officeDocument/2006/relationships/hyperlink"/><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66.gif" Type="http://schemas.openxmlformats.org/officeDocument/2006/relationships/image"/><Relationship Id="rId14" Target="../media/image67.png" Type="http://schemas.openxmlformats.org/officeDocument/2006/relationships/image"/><Relationship Id="rId15" Target="../media/image21.png" Type="http://schemas.openxmlformats.org/officeDocument/2006/relationships/image"/><Relationship Id="rId16" Target="../media/image68.png" Type="http://schemas.openxmlformats.org/officeDocument/2006/relationships/image"/><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61.png" Type="http://schemas.openxmlformats.org/officeDocument/2006/relationships/image"/><Relationship Id="rId9" Target="../media/image6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svg" Type="http://schemas.openxmlformats.org/officeDocument/2006/relationships/image"/><Relationship Id="rId4" Target="../media/image7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0" y="9040210"/>
            <a:ext cx="18288000" cy="2272284"/>
          </a:xfrm>
          <a:custGeom>
            <a:avLst/>
            <a:gdLst/>
            <a:ahLst/>
            <a:cxnLst/>
            <a:rect r="r" b="b" t="t" l="l"/>
            <a:pathLst>
              <a:path h="2272284" w="18288000">
                <a:moveTo>
                  <a:pt x="0" y="0"/>
                </a:moveTo>
                <a:lnTo>
                  <a:pt x="18288000" y="0"/>
                </a:lnTo>
                <a:lnTo>
                  <a:pt x="18288000" y="2272284"/>
                </a:lnTo>
                <a:lnTo>
                  <a:pt x="0" y="2272284"/>
                </a:lnTo>
                <a:lnTo>
                  <a:pt x="0" y="0"/>
                </a:lnTo>
                <a:close/>
              </a:path>
            </a:pathLst>
          </a:custGeom>
          <a:blipFill>
            <a:blip r:embed="rId2"/>
            <a:stretch>
              <a:fillRect l="0" t="-6338" r="0" b="-6338"/>
            </a:stretch>
          </a:blipFill>
        </p:spPr>
      </p:sp>
      <p:sp>
        <p:nvSpPr>
          <p:cNvPr name="Freeform 3" id="3"/>
          <p:cNvSpPr/>
          <p:nvPr/>
        </p:nvSpPr>
        <p:spPr>
          <a:xfrm flipH="false" flipV="false" rot="0">
            <a:off x="-1143951" y="2203780"/>
            <a:ext cx="8736247" cy="7054520"/>
          </a:xfrm>
          <a:custGeom>
            <a:avLst/>
            <a:gdLst/>
            <a:ahLst/>
            <a:cxnLst/>
            <a:rect r="r" b="b" t="t" l="l"/>
            <a:pathLst>
              <a:path h="7054520" w="8736247">
                <a:moveTo>
                  <a:pt x="0" y="0"/>
                </a:moveTo>
                <a:lnTo>
                  <a:pt x="8736247" y="0"/>
                </a:lnTo>
                <a:lnTo>
                  <a:pt x="8736247" y="7054520"/>
                </a:lnTo>
                <a:lnTo>
                  <a:pt x="0" y="7054520"/>
                </a:lnTo>
                <a:lnTo>
                  <a:pt x="0" y="0"/>
                </a:lnTo>
                <a:close/>
              </a:path>
            </a:pathLst>
          </a:custGeom>
          <a:blipFill>
            <a:blip r:embed="rId3"/>
            <a:stretch>
              <a:fillRect l="0" t="0" r="0" b="0"/>
            </a:stretch>
          </a:blipFill>
        </p:spPr>
      </p:sp>
      <p:sp>
        <p:nvSpPr>
          <p:cNvPr name="Freeform 4" id="4"/>
          <p:cNvSpPr/>
          <p:nvPr/>
        </p:nvSpPr>
        <p:spPr>
          <a:xfrm flipH="false" flipV="false" rot="0">
            <a:off x="436845" y="6102685"/>
            <a:ext cx="806156" cy="1192097"/>
          </a:xfrm>
          <a:custGeom>
            <a:avLst/>
            <a:gdLst/>
            <a:ahLst/>
            <a:cxnLst/>
            <a:rect r="r" b="b" t="t" l="l"/>
            <a:pathLst>
              <a:path h="1192097" w="806156">
                <a:moveTo>
                  <a:pt x="0" y="0"/>
                </a:moveTo>
                <a:lnTo>
                  <a:pt x="806156" y="0"/>
                </a:lnTo>
                <a:lnTo>
                  <a:pt x="806156" y="1192098"/>
                </a:lnTo>
                <a:lnTo>
                  <a:pt x="0" y="1192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483871" y="5096477"/>
            <a:ext cx="1675134" cy="4161823"/>
          </a:xfrm>
          <a:custGeom>
            <a:avLst/>
            <a:gdLst/>
            <a:ahLst/>
            <a:cxnLst/>
            <a:rect r="r" b="b" t="t" l="l"/>
            <a:pathLst>
              <a:path h="4161823" w="1675134">
                <a:moveTo>
                  <a:pt x="0" y="0"/>
                </a:moveTo>
                <a:lnTo>
                  <a:pt x="1675134" y="0"/>
                </a:lnTo>
                <a:lnTo>
                  <a:pt x="1675134" y="4161823"/>
                </a:lnTo>
                <a:lnTo>
                  <a:pt x="0" y="4161823"/>
                </a:lnTo>
                <a:lnTo>
                  <a:pt x="0" y="0"/>
                </a:lnTo>
                <a:close/>
              </a:path>
            </a:pathLst>
          </a:custGeom>
          <a:blipFill>
            <a:blip r:embed="rId6"/>
            <a:stretch>
              <a:fillRect l="0" t="0" r="0" b="0"/>
            </a:stretch>
          </a:blipFill>
        </p:spPr>
      </p:sp>
      <p:sp>
        <p:nvSpPr>
          <p:cNvPr name="Freeform 6" id="6"/>
          <p:cNvSpPr/>
          <p:nvPr/>
        </p:nvSpPr>
        <p:spPr>
          <a:xfrm flipH="false" flipV="false" rot="0">
            <a:off x="4730409" y="5731040"/>
            <a:ext cx="1248637" cy="967694"/>
          </a:xfrm>
          <a:custGeom>
            <a:avLst/>
            <a:gdLst/>
            <a:ahLst/>
            <a:cxnLst/>
            <a:rect r="r" b="b" t="t" l="l"/>
            <a:pathLst>
              <a:path h="967694" w="1248637">
                <a:moveTo>
                  <a:pt x="0" y="0"/>
                </a:moveTo>
                <a:lnTo>
                  <a:pt x="1248637" y="0"/>
                </a:lnTo>
                <a:lnTo>
                  <a:pt x="1248637" y="967694"/>
                </a:lnTo>
                <a:lnTo>
                  <a:pt x="0" y="9676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918114" y="7871512"/>
            <a:ext cx="1399245" cy="1608328"/>
          </a:xfrm>
          <a:custGeom>
            <a:avLst/>
            <a:gdLst/>
            <a:ahLst/>
            <a:cxnLst/>
            <a:rect r="r" b="b" t="t" l="l"/>
            <a:pathLst>
              <a:path h="1608328" w="1399245">
                <a:moveTo>
                  <a:pt x="1399245" y="0"/>
                </a:moveTo>
                <a:lnTo>
                  <a:pt x="0" y="0"/>
                </a:lnTo>
                <a:lnTo>
                  <a:pt x="0" y="1608328"/>
                </a:lnTo>
                <a:lnTo>
                  <a:pt x="1399245" y="1608328"/>
                </a:lnTo>
                <a:lnTo>
                  <a:pt x="1399245" y="0"/>
                </a:lnTo>
                <a:close/>
              </a:path>
            </a:pathLst>
          </a:custGeom>
          <a:blipFill>
            <a:blip r:embed="rId9"/>
            <a:stretch>
              <a:fillRect l="0" t="0" r="0" b="0"/>
            </a:stretch>
          </a:blipFill>
        </p:spPr>
      </p:sp>
      <p:sp>
        <p:nvSpPr>
          <p:cNvPr name="Freeform 8" id="8"/>
          <p:cNvSpPr/>
          <p:nvPr/>
        </p:nvSpPr>
        <p:spPr>
          <a:xfrm flipH="false" flipV="false" rot="0">
            <a:off x="-474438" y="7783196"/>
            <a:ext cx="1822566" cy="1696644"/>
          </a:xfrm>
          <a:custGeom>
            <a:avLst/>
            <a:gdLst/>
            <a:ahLst/>
            <a:cxnLst/>
            <a:rect r="r" b="b" t="t" l="l"/>
            <a:pathLst>
              <a:path h="1696644" w="1822566">
                <a:moveTo>
                  <a:pt x="0" y="0"/>
                </a:moveTo>
                <a:lnTo>
                  <a:pt x="1822566" y="0"/>
                </a:lnTo>
                <a:lnTo>
                  <a:pt x="1822566" y="1696644"/>
                </a:lnTo>
                <a:lnTo>
                  <a:pt x="0" y="16966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651719" y="6112210"/>
            <a:ext cx="806156" cy="1192097"/>
          </a:xfrm>
          <a:custGeom>
            <a:avLst/>
            <a:gdLst/>
            <a:ahLst/>
            <a:cxnLst/>
            <a:rect r="r" b="b" t="t" l="l"/>
            <a:pathLst>
              <a:path h="1192097" w="806156">
                <a:moveTo>
                  <a:pt x="0" y="0"/>
                </a:moveTo>
                <a:lnTo>
                  <a:pt x="806156" y="0"/>
                </a:lnTo>
                <a:lnTo>
                  <a:pt x="806156" y="1192098"/>
                </a:lnTo>
                <a:lnTo>
                  <a:pt x="0" y="1192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821095" y="6122506"/>
            <a:ext cx="806156" cy="1192097"/>
          </a:xfrm>
          <a:custGeom>
            <a:avLst/>
            <a:gdLst/>
            <a:ahLst/>
            <a:cxnLst/>
            <a:rect r="r" b="b" t="t" l="l"/>
            <a:pathLst>
              <a:path h="1192097" w="806156">
                <a:moveTo>
                  <a:pt x="0" y="0"/>
                </a:moveTo>
                <a:lnTo>
                  <a:pt x="806156" y="0"/>
                </a:lnTo>
                <a:lnTo>
                  <a:pt x="806156" y="1192097"/>
                </a:lnTo>
                <a:lnTo>
                  <a:pt x="0" y="1192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5133905" y="-3253759"/>
            <a:ext cx="16230600" cy="5457539"/>
          </a:xfrm>
          <a:custGeom>
            <a:avLst/>
            <a:gdLst/>
            <a:ahLst/>
            <a:cxnLst/>
            <a:rect r="r" b="b" t="t" l="l"/>
            <a:pathLst>
              <a:path h="5457539" w="16230600">
                <a:moveTo>
                  <a:pt x="0" y="0"/>
                </a:moveTo>
                <a:lnTo>
                  <a:pt x="16230600" y="0"/>
                </a:lnTo>
                <a:lnTo>
                  <a:pt x="16230600" y="5457539"/>
                </a:lnTo>
                <a:lnTo>
                  <a:pt x="0" y="5457539"/>
                </a:lnTo>
                <a:lnTo>
                  <a:pt x="0" y="0"/>
                </a:lnTo>
                <a:close/>
              </a:path>
            </a:pathLst>
          </a:custGeom>
          <a:blipFill>
            <a:blip r:embed="rId12"/>
            <a:stretch>
              <a:fillRect l="0" t="0" r="0" b="0"/>
            </a:stretch>
          </a:blipFill>
        </p:spPr>
      </p:sp>
      <p:sp>
        <p:nvSpPr>
          <p:cNvPr name="Freeform 12" id="12"/>
          <p:cNvSpPr/>
          <p:nvPr/>
        </p:nvSpPr>
        <p:spPr>
          <a:xfrm flipH="false" flipV="false" rot="0">
            <a:off x="15861252" y="7108143"/>
            <a:ext cx="4348110" cy="2371696"/>
          </a:xfrm>
          <a:custGeom>
            <a:avLst/>
            <a:gdLst/>
            <a:ahLst/>
            <a:cxnLst/>
            <a:rect r="r" b="b" t="t" l="l"/>
            <a:pathLst>
              <a:path h="2371696" w="4348110">
                <a:moveTo>
                  <a:pt x="0" y="0"/>
                </a:moveTo>
                <a:lnTo>
                  <a:pt x="4348110" y="0"/>
                </a:lnTo>
                <a:lnTo>
                  <a:pt x="4348110" y="2371697"/>
                </a:lnTo>
                <a:lnTo>
                  <a:pt x="0" y="23716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7812064" y="6485883"/>
            <a:ext cx="2663872" cy="2771258"/>
          </a:xfrm>
          <a:custGeom>
            <a:avLst/>
            <a:gdLst/>
            <a:ahLst/>
            <a:cxnLst/>
            <a:rect r="r" b="b" t="t" l="l"/>
            <a:pathLst>
              <a:path h="2771258" w="2663872">
                <a:moveTo>
                  <a:pt x="0" y="0"/>
                </a:moveTo>
                <a:lnTo>
                  <a:pt x="2663872" y="0"/>
                </a:lnTo>
                <a:lnTo>
                  <a:pt x="2663872" y="2771258"/>
                </a:lnTo>
                <a:lnTo>
                  <a:pt x="0" y="2771258"/>
                </a:lnTo>
                <a:lnTo>
                  <a:pt x="0" y="0"/>
                </a:lnTo>
                <a:close/>
              </a:path>
            </a:pathLst>
          </a:custGeom>
          <a:blipFill>
            <a:blip r:embed="rId15"/>
            <a:stretch>
              <a:fillRect l="0" t="0" r="0" b="0"/>
            </a:stretch>
          </a:blipFill>
        </p:spPr>
      </p:sp>
      <p:sp>
        <p:nvSpPr>
          <p:cNvPr name="TextBox 14" id="14"/>
          <p:cNvSpPr txBox="true"/>
          <p:nvPr/>
        </p:nvSpPr>
        <p:spPr>
          <a:xfrm rot="0">
            <a:off x="8911694" y="1861894"/>
            <a:ext cx="8675023" cy="2576978"/>
          </a:xfrm>
          <a:prstGeom prst="rect">
            <a:avLst/>
          </a:prstGeom>
        </p:spPr>
        <p:txBody>
          <a:bodyPr anchor="t" rtlCol="false" tIns="0" lIns="0" bIns="0" rIns="0">
            <a:spAutoFit/>
          </a:bodyPr>
          <a:lstStyle/>
          <a:p>
            <a:pPr algn="ctr">
              <a:lnSpc>
                <a:spcPts val="9717"/>
              </a:lnSpc>
            </a:pPr>
            <a:r>
              <a:rPr lang="en-US" sz="11042">
                <a:solidFill>
                  <a:srgbClr val="000000"/>
                </a:solidFill>
                <a:latin typeface="Alice"/>
                <a:ea typeface="Alice"/>
                <a:cs typeface="Alice"/>
                <a:sym typeface="Alice"/>
              </a:rPr>
              <a:t>Coffee-Exploration</a:t>
            </a:r>
          </a:p>
        </p:txBody>
      </p:sp>
      <p:sp>
        <p:nvSpPr>
          <p:cNvPr name="TextBox 15" id="15"/>
          <p:cNvSpPr txBox="true"/>
          <p:nvPr/>
        </p:nvSpPr>
        <p:spPr>
          <a:xfrm rot="0">
            <a:off x="8159005" y="4794116"/>
            <a:ext cx="10024700" cy="1299547"/>
          </a:xfrm>
          <a:prstGeom prst="rect">
            <a:avLst/>
          </a:prstGeom>
        </p:spPr>
        <p:txBody>
          <a:bodyPr anchor="t" rtlCol="false" tIns="0" lIns="0" bIns="0" rIns="0">
            <a:spAutoFit/>
          </a:bodyPr>
          <a:lstStyle/>
          <a:p>
            <a:pPr algn="ctr">
              <a:lnSpc>
                <a:spcPts val="3380"/>
              </a:lnSpc>
            </a:pPr>
            <a:r>
              <a:rPr lang="en-US" sz="2414">
                <a:solidFill>
                  <a:srgbClr val="000000"/>
                </a:solidFill>
                <a:latin typeface="Tenor Sans"/>
                <a:ea typeface="Tenor Sans"/>
                <a:cs typeface="Tenor Sans"/>
                <a:sym typeface="Tenor Sans"/>
              </a:rPr>
              <a:t>THE DATA ANALYSIS AND VISUALIZATION BOOT CAMP</a:t>
            </a:r>
          </a:p>
          <a:p>
            <a:pPr algn="ctr">
              <a:lnSpc>
                <a:spcPts val="3380"/>
              </a:lnSpc>
            </a:pPr>
            <a:r>
              <a:rPr lang="en-US" sz="2414">
                <a:solidFill>
                  <a:srgbClr val="000000"/>
                </a:solidFill>
                <a:latin typeface="Tenor Sans"/>
                <a:ea typeface="Tenor Sans"/>
                <a:cs typeface="Tenor Sans"/>
                <a:sym typeface="Tenor Sans"/>
              </a:rPr>
              <a:t>TEXAS MCCOMBS SCHOOL OF BUSINESS</a:t>
            </a:r>
          </a:p>
          <a:p>
            <a:pPr algn="ctr">
              <a:lnSpc>
                <a:spcPts val="3665"/>
              </a:lnSpc>
              <a:spcBef>
                <a:spcPct val="0"/>
              </a:spcBef>
            </a:pPr>
          </a:p>
        </p:txBody>
      </p:sp>
      <p:sp>
        <p:nvSpPr>
          <p:cNvPr name="TextBox 16" id="16"/>
          <p:cNvSpPr txBox="true"/>
          <p:nvPr/>
        </p:nvSpPr>
        <p:spPr>
          <a:xfrm rot="0">
            <a:off x="10941958" y="6086009"/>
            <a:ext cx="4614494" cy="2135133"/>
          </a:xfrm>
          <a:prstGeom prst="rect">
            <a:avLst/>
          </a:prstGeom>
        </p:spPr>
        <p:txBody>
          <a:bodyPr anchor="t" rtlCol="false" tIns="0" lIns="0" bIns="0" rIns="0">
            <a:spAutoFit/>
          </a:bodyPr>
          <a:lstStyle/>
          <a:p>
            <a:pPr algn="ctr">
              <a:lnSpc>
                <a:spcPts val="3798"/>
              </a:lnSpc>
            </a:pPr>
            <a:r>
              <a:rPr lang="en-US" sz="2772">
                <a:solidFill>
                  <a:srgbClr val="000000"/>
                </a:solidFill>
                <a:latin typeface="Alice Bold"/>
                <a:ea typeface="Alice Bold"/>
                <a:cs typeface="Alice Bold"/>
                <a:sym typeface="Alice Bold"/>
              </a:rPr>
              <a:t>Project 4 Analytics Team:</a:t>
            </a:r>
          </a:p>
          <a:p>
            <a:pPr algn="ctr">
              <a:lnSpc>
                <a:spcPts val="3298"/>
              </a:lnSpc>
            </a:pPr>
            <a:r>
              <a:rPr lang="en-US" sz="2772">
                <a:solidFill>
                  <a:srgbClr val="000000"/>
                </a:solidFill>
                <a:latin typeface="Alice"/>
                <a:ea typeface="Alice"/>
                <a:cs typeface="Alice"/>
                <a:sym typeface="Alice"/>
              </a:rPr>
              <a:t>Divya Anup</a:t>
            </a:r>
          </a:p>
          <a:p>
            <a:pPr algn="ctr">
              <a:lnSpc>
                <a:spcPts val="3298"/>
              </a:lnSpc>
            </a:pPr>
            <a:r>
              <a:rPr lang="en-US" sz="2772">
                <a:solidFill>
                  <a:srgbClr val="000000"/>
                </a:solidFill>
                <a:latin typeface="Alice"/>
                <a:ea typeface="Alice"/>
                <a:cs typeface="Alice"/>
                <a:sym typeface="Alice"/>
              </a:rPr>
              <a:t>Prashant C</a:t>
            </a:r>
          </a:p>
          <a:p>
            <a:pPr algn="ctr">
              <a:lnSpc>
                <a:spcPts val="3298"/>
              </a:lnSpc>
            </a:pPr>
            <a:r>
              <a:rPr lang="en-US" sz="2772">
                <a:solidFill>
                  <a:srgbClr val="000000"/>
                </a:solidFill>
                <a:latin typeface="Alice"/>
                <a:ea typeface="Alice"/>
                <a:cs typeface="Alice"/>
                <a:sym typeface="Alice"/>
              </a:rPr>
              <a:t>Julie Ramsey</a:t>
            </a:r>
          </a:p>
          <a:p>
            <a:pPr algn="ctr">
              <a:lnSpc>
                <a:spcPts val="3298"/>
              </a:lnSpc>
            </a:pPr>
            <a:r>
              <a:rPr lang="en-US" sz="2772">
                <a:solidFill>
                  <a:srgbClr val="000000"/>
                </a:solidFill>
                <a:latin typeface="Alice"/>
                <a:ea typeface="Alice"/>
                <a:cs typeface="Alice"/>
                <a:sym typeface="Alice"/>
              </a:rPr>
              <a:t>Meera Vanmali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9998103" y="-867491"/>
            <a:ext cx="11435845" cy="11435845"/>
          </a:xfrm>
          <a:custGeom>
            <a:avLst/>
            <a:gdLst/>
            <a:ahLst/>
            <a:cxnLst/>
            <a:rect r="r" b="b" t="t" l="l"/>
            <a:pathLst>
              <a:path h="11435845" w="11435845">
                <a:moveTo>
                  <a:pt x="0" y="0"/>
                </a:moveTo>
                <a:lnTo>
                  <a:pt x="11435845" y="0"/>
                </a:lnTo>
                <a:lnTo>
                  <a:pt x="11435845" y="11435845"/>
                </a:lnTo>
                <a:lnTo>
                  <a:pt x="0" y="11435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13269" y="-686411"/>
            <a:ext cx="11435845" cy="11435845"/>
          </a:xfrm>
          <a:custGeom>
            <a:avLst/>
            <a:gdLst/>
            <a:ahLst/>
            <a:cxnLst/>
            <a:rect r="r" b="b" t="t" l="l"/>
            <a:pathLst>
              <a:path h="11435845" w="11435845">
                <a:moveTo>
                  <a:pt x="0" y="0"/>
                </a:moveTo>
                <a:lnTo>
                  <a:pt x="11435845" y="0"/>
                </a:lnTo>
                <a:lnTo>
                  <a:pt x="11435845" y="11435845"/>
                </a:lnTo>
                <a:lnTo>
                  <a:pt x="0" y="11435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14199" y="409417"/>
            <a:ext cx="15859601" cy="9468165"/>
          </a:xfrm>
          <a:custGeom>
            <a:avLst/>
            <a:gdLst/>
            <a:ahLst/>
            <a:cxnLst/>
            <a:rect r="r" b="b" t="t" l="l"/>
            <a:pathLst>
              <a:path h="9468165" w="15859601">
                <a:moveTo>
                  <a:pt x="0" y="0"/>
                </a:moveTo>
                <a:lnTo>
                  <a:pt x="15859602" y="0"/>
                </a:lnTo>
                <a:lnTo>
                  <a:pt x="15859602" y="9468166"/>
                </a:lnTo>
                <a:lnTo>
                  <a:pt x="0" y="9468166"/>
                </a:lnTo>
                <a:lnTo>
                  <a:pt x="0" y="0"/>
                </a:lnTo>
                <a:close/>
              </a:path>
            </a:pathLst>
          </a:custGeom>
          <a:blipFill>
            <a:blip r:embed="rId4"/>
            <a:stretch>
              <a:fillRect l="0" t="0" r="0" b="0"/>
            </a:stretch>
          </a:blipFill>
          <a:ln w="76200" cap="sq">
            <a:solidFill>
              <a:srgbClr val="5B2D01"/>
            </a:solid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9204360" y="-648031"/>
            <a:ext cx="12032291" cy="12032291"/>
          </a:xfrm>
          <a:custGeom>
            <a:avLst/>
            <a:gdLst/>
            <a:ahLst/>
            <a:cxnLst/>
            <a:rect r="r" b="b" t="t" l="l"/>
            <a:pathLst>
              <a:path h="12032291" w="12032291">
                <a:moveTo>
                  <a:pt x="0" y="0"/>
                </a:moveTo>
                <a:lnTo>
                  <a:pt x="12032291" y="0"/>
                </a:lnTo>
                <a:lnTo>
                  <a:pt x="12032291" y="12032290"/>
                </a:lnTo>
                <a:lnTo>
                  <a:pt x="0" y="12032290"/>
                </a:lnTo>
                <a:lnTo>
                  <a:pt x="0" y="0"/>
                </a:lnTo>
                <a:close/>
              </a:path>
            </a:pathLst>
          </a:custGeom>
          <a:blipFill>
            <a:blip r:embed="rId2"/>
            <a:stretch>
              <a:fillRect l="0" t="0" r="0" b="0"/>
            </a:stretch>
          </a:blipFill>
        </p:spPr>
      </p:sp>
      <p:sp>
        <p:nvSpPr>
          <p:cNvPr name="Freeform 3" id="3"/>
          <p:cNvSpPr/>
          <p:nvPr/>
        </p:nvSpPr>
        <p:spPr>
          <a:xfrm flipH="false" flipV="false" rot="0">
            <a:off x="-674836" y="-497131"/>
            <a:ext cx="11941750" cy="11941750"/>
          </a:xfrm>
          <a:custGeom>
            <a:avLst/>
            <a:gdLst/>
            <a:ahLst/>
            <a:cxnLst/>
            <a:rect r="r" b="b" t="t" l="l"/>
            <a:pathLst>
              <a:path h="11941750" w="11941750">
                <a:moveTo>
                  <a:pt x="0" y="0"/>
                </a:moveTo>
                <a:lnTo>
                  <a:pt x="11941750" y="0"/>
                </a:lnTo>
                <a:lnTo>
                  <a:pt x="11941750" y="11941751"/>
                </a:lnTo>
                <a:lnTo>
                  <a:pt x="0" y="11941751"/>
                </a:lnTo>
                <a:lnTo>
                  <a:pt x="0" y="0"/>
                </a:lnTo>
                <a:close/>
              </a:path>
            </a:pathLst>
          </a:custGeom>
          <a:blipFill>
            <a:blip r:embed="rId2"/>
            <a:stretch>
              <a:fillRect l="0" t="0" r="0" b="0"/>
            </a:stretch>
          </a:blipFill>
        </p:spPr>
      </p:sp>
      <p:sp>
        <p:nvSpPr>
          <p:cNvPr name="Freeform 4" id="4"/>
          <p:cNvSpPr/>
          <p:nvPr/>
        </p:nvSpPr>
        <p:spPr>
          <a:xfrm flipH="false" flipV="false" rot="0">
            <a:off x="250828" y="1469509"/>
            <a:ext cx="17786343" cy="7788791"/>
          </a:xfrm>
          <a:custGeom>
            <a:avLst/>
            <a:gdLst/>
            <a:ahLst/>
            <a:cxnLst/>
            <a:rect r="r" b="b" t="t" l="l"/>
            <a:pathLst>
              <a:path h="7788791" w="17786343">
                <a:moveTo>
                  <a:pt x="0" y="0"/>
                </a:moveTo>
                <a:lnTo>
                  <a:pt x="17786344" y="0"/>
                </a:lnTo>
                <a:lnTo>
                  <a:pt x="17786344" y="7788791"/>
                </a:lnTo>
                <a:lnTo>
                  <a:pt x="0" y="7788791"/>
                </a:lnTo>
                <a:lnTo>
                  <a:pt x="0" y="0"/>
                </a:lnTo>
                <a:close/>
              </a:path>
            </a:pathLst>
          </a:custGeom>
          <a:blipFill>
            <a:blip r:embed="rId3"/>
            <a:stretch>
              <a:fillRect l="0" t="0" r="0" b="0"/>
            </a:stretch>
          </a:blipFill>
          <a:ln w="66675" cap="sq">
            <a:solidFill>
              <a:srgbClr val="5B2D01"/>
            </a:solid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0" y="-720635"/>
            <a:ext cx="11201400" cy="11201400"/>
          </a:xfrm>
          <a:custGeom>
            <a:avLst/>
            <a:gdLst/>
            <a:ahLst/>
            <a:cxnLst/>
            <a:rect r="r" b="b" t="t" l="l"/>
            <a:pathLst>
              <a:path h="11201400" w="11201400">
                <a:moveTo>
                  <a:pt x="0" y="0"/>
                </a:moveTo>
                <a:lnTo>
                  <a:pt x="11201400" y="0"/>
                </a:lnTo>
                <a:lnTo>
                  <a:pt x="11201400" y="11201400"/>
                </a:lnTo>
                <a:lnTo>
                  <a:pt x="0" y="11201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1400" y="-457200"/>
            <a:ext cx="11201400" cy="11201400"/>
          </a:xfrm>
          <a:custGeom>
            <a:avLst/>
            <a:gdLst/>
            <a:ahLst/>
            <a:cxnLst/>
            <a:rect r="r" b="b" t="t" l="l"/>
            <a:pathLst>
              <a:path h="11201400" w="11201400">
                <a:moveTo>
                  <a:pt x="0" y="0"/>
                </a:moveTo>
                <a:lnTo>
                  <a:pt x="11201400" y="0"/>
                </a:lnTo>
                <a:lnTo>
                  <a:pt x="11201400" y="11201400"/>
                </a:lnTo>
                <a:lnTo>
                  <a:pt x="0" y="11201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257100" y="417468"/>
            <a:ext cx="12596078" cy="9452065"/>
          </a:xfrm>
          <a:custGeom>
            <a:avLst/>
            <a:gdLst/>
            <a:ahLst/>
            <a:cxnLst/>
            <a:rect r="r" b="b" t="t" l="l"/>
            <a:pathLst>
              <a:path h="9452065" w="12596078">
                <a:moveTo>
                  <a:pt x="0" y="0"/>
                </a:moveTo>
                <a:lnTo>
                  <a:pt x="12596078" y="0"/>
                </a:lnTo>
                <a:lnTo>
                  <a:pt x="12596078" y="9452064"/>
                </a:lnTo>
                <a:lnTo>
                  <a:pt x="0" y="9452064"/>
                </a:lnTo>
                <a:lnTo>
                  <a:pt x="0" y="0"/>
                </a:lnTo>
                <a:close/>
              </a:path>
            </a:pathLst>
          </a:custGeom>
          <a:blipFill>
            <a:blip r:embed="rId4"/>
            <a:stretch>
              <a:fillRect l="0" t="0" r="0" b="0"/>
            </a:stretch>
          </a:blipFill>
          <a:ln w="95250" cap="sq">
            <a:solidFill>
              <a:srgbClr val="5B2D01"/>
            </a:solid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0" y="2177732"/>
            <a:ext cx="18653760" cy="10287000"/>
            <a:chOff x="0" y="0"/>
            <a:chExt cx="4912924" cy="2709333"/>
          </a:xfrm>
        </p:grpSpPr>
        <p:sp>
          <p:nvSpPr>
            <p:cNvPr name="Freeform 3" id="3"/>
            <p:cNvSpPr/>
            <p:nvPr/>
          </p:nvSpPr>
          <p:spPr>
            <a:xfrm flipH="false" flipV="false" rot="0">
              <a:off x="0" y="0"/>
              <a:ext cx="4912925" cy="2709333"/>
            </a:xfrm>
            <a:custGeom>
              <a:avLst/>
              <a:gdLst/>
              <a:ahLst/>
              <a:cxnLst/>
              <a:rect r="r" b="b" t="t" l="l"/>
              <a:pathLst>
                <a:path h="2709333" w="4912925">
                  <a:moveTo>
                    <a:pt x="0" y="0"/>
                  </a:moveTo>
                  <a:lnTo>
                    <a:pt x="4912925" y="0"/>
                  </a:lnTo>
                  <a:lnTo>
                    <a:pt x="4912925" y="2709333"/>
                  </a:lnTo>
                  <a:lnTo>
                    <a:pt x="0" y="2709333"/>
                  </a:lnTo>
                  <a:close/>
                </a:path>
              </a:pathLst>
            </a:custGeom>
            <a:solidFill>
              <a:srgbClr val="8D7358"/>
            </a:solidFill>
          </p:spPr>
        </p:sp>
        <p:sp>
          <p:nvSpPr>
            <p:cNvPr name="TextBox 4" id="4"/>
            <p:cNvSpPr txBox="true"/>
            <p:nvPr/>
          </p:nvSpPr>
          <p:spPr>
            <a:xfrm>
              <a:off x="0" y="-57150"/>
              <a:ext cx="4912924" cy="276648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4993558" y="2177732"/>
            <a:ext cx="24979741" cy="8094501"/>
          </a:xfrm>
          <a:custGeom>
            <a:avLst/>
            <a:gdLst/>
            <a:ahLst/>
            <a:cxnLst/>
            <a:rect r="r" b="b" t="t" l="l"/>
            <a:pathLst>
              <a:path h="8094501" w="24979741">
                <a:moveTo>
                  <a:pt x="0" y="0"/>
                </a:moveTo>
                <a:lnTo>
                  <a:pt x="24979741" y="0"/>
                </a:lnTo>
                <a:lnTo>
                  <a:pt x="24979741" y="8094502"/>
                </a:lnTo>
                <a:lnTo>
                  <a:pt x="0" y="8094502"/>
                </a:lnTo>
                <a:lnTo>
                  <a:pt x="0" y="0"/>
                </a:lnTo>
                <a:close/>
              </a:path>
            </a:pathLst>
          </a:custGeom>
          <a:blipFill>
            <a:blip r:embed="rId2"/>
            <a:stretch>
              <a:fillRect l="0" t="-12877" r="0" b="-12877"/>
            </a:stretch>
          </a:blipFill>
        </p:spPr>
      </p:sp>
      <p:sp>
        <p:nvSpPr>
          <p:cNvPr name="Freeform 6" id="6"/>
          <p:cNvSpPr/>
          <p:nvPr/>
        </p:nvSpPr>
        <p:spPr>
          <a:xfrm flipH="false" flipV="false" rot="0">
            <a:off x="1877167" y="553053"/>
            <a:ext cx="14533665" cy="951294"/>
          </a:xfrm>
          <a:custGeom>
            <a:avLst/>
            <a:gdLst/>
            <a:ahLst/>
            <a:cxnLst/>
            <a:rect r="r" b="b" t="t" l="l"/>
            <a:pathLst>
              <a:path h="951294" w="14533665">
                <a:moveTo>
                  <a:pt x="0" y="0"/>
                </a:moveTo>
                <a:lnTo>
                  <a:pt x="14533666" y="0"/>
                </a:lnTo>
                <a:lnTo>
                  <a:pt x="14533666" y="951294"/>
                </a:lnTo>
                <a:lnTo>
                  <a:pt x="0" y="9512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944678" y="2555907"/>
            <a:ext cx="12398644" cy="6702393"/>
          </a:xfrm>
          <a:custGeom>
            <a:avLst/>
            <a:gdLst/>
            <a:ahLst/>
            <a:cxnLst/>
            <a:rect r="r" b="b" t="t" l="l"/>
            <a:pathLst>
              <a:path h="6702393" w="12398644">
                <a:moveTo>
                  <a:pt x="0" y="0"/>
                </a:moveTo>
                <a:lnTo>
                  <a:pt x="12398644" y="0"/>
                </a:lnTo>
                <a:lnTo>
                  <a:pt x="12398644" y="6702393"/>
                </a:lnTo>
                <a:lnTo>
                  <a:pt x="0" y="6702393"/>
                </a:lnTo>
                <a:lnTo>
                  <a:pt x="0" y="0"/>
                </a:lnTo>
                <a:close/>
              </a:path>
            </a:pathLst>
          </a:custGeom>
          <a:blipFill>
            <a:blip r:embed="rId5"/>
            <a:stretch>
              <a:fillRect l="0" t="-15689" r="0" b="-7096"/>
            </a:stretch>
          </a:blipFill>
        </p:spPr>
      </p:sp>
      <p:sp>
        <p:nvSpPr>
          <p:cNvPr name="TextBox 8" id="8"/>
          <p:cNvSpPr txBox="true"/>
          <p:nvPr/>
        </p:nvSpPr>
        <p:spPr>
          <a:xfrm rot="0">
            <a:off x="2407548" y="640851"/>
            <a:ext cx="12890444" cy="704649"/>
          </a:xfrm>
          <a:prstGeom prst="rect">
            <a:avLst/>
          </a:prstGeom>
        </p:spPr>
        <p:txBody>
          <a:bodyPr anchor="t" rtlCol="false" tIns="0" lIns="0" bIns="0" rIns="0">
            <a:spAutoFit/>
          </a:bodyPr>
          <a:lstStyle/>
          <a:p>
            <a:pPr algn="ctr">
              <a:lnSpc>
                <a:spcPts val="5786"/>
              </a:lnSpc>
            </a:pPr>
            <a:r>
              <a:rPr lang="en-US" b="true" sz="4132">
                <a:solidFill>
                  <a:srgbClr val="FFFFFF"/>
                </a:solidFill>
                <a:latin typeface="Aileron Bold"/>
                <a:ea typeface="Aileron Bold"/>
                <a:cs typeface="Aileron Bold"/>
                <a:sym typeface="Aileron Bold"/>
              </a:rPr>
              <a:t>COFFEE MAP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4126114" y="-1234137"/>
            <a:ext cx="1687619" cy="4221643"/>
            <a:chOff x="0" y="0"/>
            <a:chExt cx="2250159" cy="5628857"/>
          </a:xfrm>
        </p:grpSpPr>
        <p:sp>
          <p:nvSpPr>
            <p:cNvPr name="Freeform 3" id="3"/>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8522683" y="-1234137"/>
            <a:ext cx="1687619" cy="4221643"/>
            <a:chOff x="0" y="0"/>
            <a:chExt cx="2250159" cy="5628857"/>
          </a:xfrm>
        </p:grpSpPr>
        <p:sp>
          <p:nvSpPr>
            <p:cNvPr name="Freeform 6" id="6"/>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2429120" y="-1234137"/>
            <a:ext cx="1687619" cy="4221643"/>
            <a:chOff x="0" y="0"/>
            <a:chExt cx="2250159" cy="5628857"/>
          </a:xfrm>
        </p:grpSpPr>
        <p:sp>
          <p:nvSpPr>
            <p:cNvPr name="Freeform 9" id="9"/>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1" id="11"/>
          <p:cNvSpPr txBox="true"/>
          <p:nvPr/>
        </p:nvSpPr>
        <p:spPr>
          <a:xfrm rot="0">
            <a:off x="2367217" y="2408449"/>
            <a:ext cx="14199130" cy="7697470"/>
          </a:xfrm>
          <a:prstGeom prst="rect">
            <a:avLst/>
          </a:prstGeom>
        </p:spPr>
        <p:txBody>
          <a:bodyPr anchor="t" rtlCol="false" tIns="0" lIns="0" bIns="0" rIns="0">
            <a:spAutoFit/>
          </a:bodyPr>
          <a:lstStyle/>
          <a:p>
            <a:pPr algn="l">
              <a:lnSpc>
                <a:spcPts val="3804"/>
              </a:lnSpc>
            </a:pPr>
            <a:r>
              <a:rPr lang="en-US" sz="2717" b="true">
                <a:solidFill>
                  <a:srgbClr val="000000"/>
                </a:solidFill>
                <a:latin typeface="Poppins Bold"/>
                <a:ea typeface="Poppins Bold"/>
                <a:cs typeface="Poppins Bold"/>
                <a:sym typeface="Poppins Bold"/>
              </a:rPr>
              <a:t>We used a Random Forest Regressor, which combines multiple decision trees to predict coffee ratings. </a:t>
            </a:r>
          </a:p>
          <a:p>
            <a:pPr algn="l">
              <a:lnSpc>
                <a:spcPts val="3804"/>
              </a:lnSpc>
            </a:pPr>
            <a:r>
              <a:rPr lang="en-US" sz="2717" b="true">
                <a:solidFill>
                  <a:srgbClr val="000000"/>
                </a:solidFill>
                <a:latin typeface="Poppins Bold"/>
                <a:ea typeface="Poppins Bold"/>
                <a:cs typeface="Poppins Bold"/>
                <a:sym typeface="Poppins Bold"/>
              </a:rPr>
              <a:t>The model was wrapped in a pipeline for consistent preprocessing.                                       </a:t>
            </a:r>
          </a:p>
          <a:p>
            <a:pPr algn="l">
              <a:lnSpc>
                <a:spcPts val="3804"/>
              </a:lnSpc>
            </a:pPr>
            <a:r>
              <a:rPr lang="en-US" sz="2717" b="true">
                <a:solidFill>
                  <a:srgbClr val="000000"/>
                </a:solidFill>
                <a:latin typeface="Poppins Bold"/>
                <a:ea typeface="Poppins Bold"/>
                <a:cs typeface="Poppins Bold"/>
                <a:sym typeface="Poppins Bold"/>
              </a:rPr>
              <a:t>Baseline Model: Root Mean Squared Error (RMSE) - 0.51</a:t>
            </a:r>
          </a:p>
          <a:p>
            <a:pPr algn="l">
              <a:lnSpc>
                <a:spcPts val="3804"/>
              </a:lnSpc>
            </a:pPr>
          </a:p>
          <a:p>
            <a:pPr algn="l">
              <a:lnSpc>
                <a:spcPts val="3804"/>
              </a:lnSpc>
            </a:pPr>
            <a:r>
              <a:rPr lang="en-US" sz="2717" b="true">
                <a:solidFill>
                  <a:srgbClr val="000000"/>
                </a:solidFill>
                <a:latin typeface="Poppins Bold"/>
                <a:ea typeface="Poppins Bold"/>
                <a:cs typeface="Poppins Bold"/>
                <a:sym typeface="Poppins Bold"/>
              </a:rPr>
              <a:t>Model Tuning:</a:t>
            </a:r>
          </a:p>
          <a:p>
            <a:pPr algn="l">
              <a:lnSpc>
                <a:spcPts val="3804"/>
              </a:lnSpc>
            </a:pPr>
            <a:r>
              <a:rPr lang="en-US" sz="2717" b="true">
                <a:solidFill>
                  <a:srgbClr val="000000"/>
                </a:solidFill>
                <a:latin typeface="Poppins Bold"/>
                <a:ea typeface="Poppins Bold"/>
                <a:cs typeface="Poppins Bold"/>
                <a:sym typeface="Poppins Bold"/>
              </a:rPr>
              <a:t>       Varying parameters - Trees: 50, 100, and 150,</a:t>
            </a:r>
          </a:p>
          <a:p>
            <a:pPr algn="l">
              <a:lnSpc>
                <a:spcPts val="3804"/>
              </a:lnSpc>
            </a:pPr>
            <a:r>
              <a:rPr lang="en-US" sz="2717" b="true">
                <a:solidFill>
                  <a:srgbClr val="000000"/>
                </a:solidFill>
                <a:latin typeface="Poppins Bold"/>
                <a:ea typeface="Poppins Bold"/>
                <a:cs typeface="Poppins Bold"/>
                <a:sym typeface="Poppins Bold"/>
              </a:rPr>
              <a:t>                                          Depth: 5 and 10,</a:t>
            </a:r>
          </a:p>
          <a:p>
            <a:pPr algn="l">
              <a:lnSpc>
                <a:spcPts val="3804"/>
              </a:lnSpc>
            </a:pPr>
            <a:r>
              <a:rPr lang="en-US" sz="2717" b="true">
                <a:solidFill>
                  <a:srgbClr val="000000"/>
                </a:solidFill>
                <a:latin typeface="Poppins Bold"/>
                <a:ea typeface="Poppins Bold"/>
                <a:cs typeface="Poppins Bold"/>
                <a:sym typeface="Poppins Bold"/>
              </a:rPr>
              <a:t>                                          Bins: 32 and 64,</a:t>
            </a:r>
          </a:p>
          <a:p>
            <a:pPr algn="l">
              <a:lnSpc>
                <a:spcPts val="3804"/>
              </a:lnSpc>
            </a:pPr>
            <a:r>
              <a:rPr lang="en-US" sz="2717" b="true">
                <a:solidFill>
                  <a:srgbClr val="000000"/>
                </a:solidFill>
                <a:latin typeface="Poppins Bold"/>
                <a:ea typeface="Poppins Bold"/>
                <a:cs typeface="Poppins Bold"/>
                <a:sym typeface="Poppins Bold"/>
              </a:rPr>
              <a:t>                                          InstancesPerNode: 1 and 2.</a:t>
            </a:r>
          </a:p>
          <a:p>
            <a:pPr algn="l">
              <a:lnSpc>
                <a:spcPts val="3804"/>
              </a:lnSpc>
            </a:pPr>
            <a:r>
              <a:rPr lang="en-US" sz="2717" b="true">
                <a:solidFill>
                  <a:srgbClr val="000000"/>
                </a:solidFill>
                <a:latin typeface="Poppins Bold"/>
                <a:ea typeface="Poppins Bold"/>
                <a:cs typeface="Poppins Bold"/>
                <a:sym typeface="Poppins Bold"/>
              </a:rPr>
              <a:t>       RMSE - 0.21 to 0.56</a:t>
            </a:r>
          </a:p>
          <a:p>
            <a:pPr algn="l">
              <a:lnSpc>
                <a:spcPts val="3804"/>
              </a:lnSpc>
            </a:pPr>
          </a:p>
          <a:p>
            <a:pPr algn="l">
              <a:lnSpc>
                <a:spcPts val="3804"/>
              </a:lnSpc>
            </a:pPr>
            <a:r>
              <a:rPr lang="en-US" sz="2717" b="true">
                <a:solidFill>
                  <a:srgbClr val="000000"/>
                </a:solidFill>
                <a:latin typeface="Poppins Bold"/>
                <a:ea typeface="Poppins Bold"/>
                <a:cs typeface="Poppins Bold"/>
                <a:sym typeface="Poppins Bold"/>
              </a:rPr>
              <a:t>  Performance after Interaction terms:</a:t>
            </a:r>
          </a:p>
          <a:p>
            <a:pPr algn="l">
              <a:lnSpc>
                <a:spcPts val="3804"/>
              </a:lnSpc>
            </a:pPr>
          </a:p>
          <a:p>
            <a:pPr algn="l" marL="586723" indent="-293361" lvl="1">
              <a:lnSpc>
                <a:spcPts val="3804"/>
              </a:lnSpc>
              <a:buFont typeface="Arial"/>
              <a:buChar char="•"/>
            </a:pPr>
            <a:r>
              <a:rPr lang="en-US" b="true" sz="2717">
                <a:solidFill>
                  <a:srgbClr val="000000"/>
                </a:solidFill>
                <a:latin typeface="Poppins Bold"/>
                <a:ea typeface="Poppins Bold"/>
                <a:cs typeface="Poppins Bold"/>
                <a:sym typeface="Poppins Bold"/>
              </a:rPr>
              <a:t> After tuning, the best model achieved an RMSE of 0.39, indicating strong predictive accuracy and a  good fit with the test data.</a:t>
            </a:r>
          </a:p>
        </p:txBody>
      </p:sp>
      <p:sp>
        <p:nvSpPr>
          <p:cNvPr name="Freeform 12" id="12"/>
          <p:cNvSpPr/>
          <p:nvPr/>
        </p:nvSpPr>
        <p:spPr>
          <a:xfrm flipH="false" flipV="false" rot="0">
            <a:off x="14760989" y="4323985"/>
            <a:ext cx="2971597" cy="2785872"/>
          </a:xfrm>
          <a:custGeom>
            <a:avLst/>
            <a:gdLst/>
            <a:ahLst/>
            <a:cxnLst/>
            <a:rect r="r" b="b" t="t" l="l"/>
            <a:pathLst>
              <a:path h="2785872" w="2971597">
                <a:moveTo>
                  <a:pt x="0" y="0"/>
                </a:moveTo>
                <a:lnTo>
                  <a:pt x="2971597" y="0"/>
                </a:lnTo>
                <a:lnTo>
                  <a:pt x="2971597" y="2785873"/>
                </a:lnTo>
                <a:lnTo>
                  <a:pt x="0" y="2785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4117924">
            <a:off x="16147662" y="6985483"/>
            <a:ext cx="4280676" cy="4114800"/>
          </a:xfrm>
          <a:custGeom>
            <a:avLst/>
            <a:gdLst/>
            <a:ahLst/>
            <a:cxnLst/>
            <a:rect r="r" b="b" t="t" l="l"/>
            <a:pathLst>
              <a:path h="4114800" w="4280676">
                <a:moveTo>
                  <a:pt x="0" y="0"/>
                </a:moveTo>
                <a:lnTo>
                  <a:pt x="4280676" y="0"/>
                </a:lnTo>
                <a:lnTo>
                  <a:pt x="42806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2343013" y="1105285"/>
            <a:ext cx="13903775" cy="969700"/>
          </a:xfrm>
          <a:prstGeom prst="rect">
            <a:avLst/>
          </a:prstGeom>
        </p:spPr>
        <p:txBody>
          <a:bodyPr anchor="t" rtlCol="false" tIns="0" lIns="0" bIns="0" rIns="0">
            <a:spAutoFit/>
          </a:bodyPr>
          <a:lstStyle/>
          <a:p>
            <a:pPr algn="ctr">
              <a:lnSpc>
                <a:spcPts val="6963"/>
              </a:lnSpc>
            </a:pPr>
            <a:r>
              <a:rPr lang="en-US" sz="7913">
                <a:solidFill>
                  <a:srgbClr val="000000"/>
                </a:solidFill>
                <a:latin typeface="Alice"/>
                <a:ea typeface="Alice"/>
                <a:cs typeface="Alice"/>
                <a:sym typeface="Alice"/>
              </a:rPr>
              <a:t>Machine Learning Model</a:t>
            </a:r>
          </a:p>
        </p:txBody>
      </p:sp>
      <p:sp>
        <p:nvSpPr>
          <p:cNvPr name="Freeform 15" id="15"/>
          <p:cNvSpPr/>
          <p:nvPr/>
        </p:nvSpPr>
        <p:spPr>
          <a:xfrm flipH="false" flipV="false" rot="-5177147">
            <a:off x="-1989054" y="-800829"/>
            <a:ext cx="4280676" cy="4114800"/>
          </a:xfrm>
          <a:custGeom>
            <a:avLst/>
            <a:gdLst/>
            <a:ahLst/>
            <a:cxnLst/>
            <a:rect r="r" b="b" t="t" l="l"/>
            <a:pathLst>
              <a:path h="4114800" w="4280676">
                <a:moveTo>
                  <a:pt x="0" y="0"/>
                </a:moveTo>
                <a:lnTo>
                  <a:pt x="4280676" y="0"/>
                </a:lnTo>
                <a:lnTo>
                  <a:pt x="4280676"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1886654" y="8305140"/>
            <a:ext cx="6787299" cy="4114800"/>
          </a:xfrm>
          <a:custGeom>
            <a:avLst/>
            <a:gdLst/>
            <a:ahLst/>
            <a:cxnLst/>
            <a:rect r="r" b="b" t="t" l="l"/>
            <a:pathLst>
              <a:path h="4114800" w="6787299">
                <a:moveTo>
                  <a:pt x="0" y="0"/>
                </a:moveTo>
                <a:lnTo>
                  <a:pt x="6787299" y="0"/>
                </a:lnTo>
                <a:lnTo>
                  <a:pt x="678729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36301">
            <a:off x="12099551" y="8533368"/>
            <a:ext cx="6787299" cy="4114800"/>
          </a:xfrm>
          <a:custGeom>
            <a:avLst/>
            <a:gdLst/>
            <a:ahLst/>
            <a:cxnLst/>
            <a:rect r="r" b="b" t="t" l="l"/>
            <a:pathLst>
              <a:path h="4114800" w="6787299">
                <a:moveTo>
                  <a:pt x="0" y="0"/>
                </a:moveTo>
                <a:lnTo>
                  <a:pt x="6787299" y="0"/>
                </a:lnTo>
                <a:lnTo>
                  <a:pt x="678729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156776" y="2604402"/>
            <a:ext cx="14689109" cy="6653898"/>
          </a:xfrm>
          <a:custGeom>
            <a:avLst/>
            <a:gdLst/>
            <a:ahLst/>
            <a:cxnLst/>
            <a:rect r="r" b="b" t="t" l="l"/>
            <a:pathLst>
              <a:path h="6653898" w="14689109">
                <a:moveTo>
                  <a:pt x="0" y="0"/>
                </a:moveTo>
                <a:lnTo>
                  <a:pt x="14689109" y="0"/>
                </a:lnTo>
                <a:lnTo>
                  <a:pt x="14689109" y="6653898"/>
                </a:lnTo>
                <a:lnTo>
                  <a:pt x="0" y="6653898"/>
                </a:lnTo>
                <a:lnTo>
                  <a:pt x="0" y="0"/>
                </a:lnTo>
                <a:close/>
              </a:path>
            </a:pathLst>
          </a:custGeom>
          <a:blipFill>
            <a:blip r:embed="rId6"/>
            <a:stretch>
              <a:fillRect l="0" t="-5189" r="0" b="-5189"/>
            </a:stretch>
          </a:blipFill>
        </p:spPr>
      </p:sp>
      <p:sp>
        <p:nvSpPr>
          <p:cNvPr name="Freeform 5" id="5"/>
          <p:cNvSpPr/>
          <p:nvPr/>
        </p:nvSpPr>
        <p:spPr>
          <a:xfrm flipH="false" flipV="false" rot="0">
            <a:off x="-4630523" y="-689057"/>
            <a:ext cx="6787299" cy="4114800"/>
          </a:xfrm>
          <a:custGeom>
            <a:avLst/>
            <a:gdLst/>
            <a:ahLst/>
            <a:cxnLst/>
            <a:rect r="r" b="b" t="t" l="l"/>
            <a:pathLst>
              <a:path h="4114800" w="6787299">
                <a:moveTo>
                  <a:pt x="0" y="0"/>
                </a:moveTo>
                <a:lnTo>
                  <a:pt x="6787299" y="0"/>
                </a:lnTo>
                <a:lnTo>
                  <a:pt x="678729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0" y="815066"/>
            <a:ext cx="11951579" cy="1182753"/>
          </a:xfrm>
          <a:prstGeom prst="rect">
            <a:avLst/>
          </a:prstGeom>
        </p:spPr>
        <p:txBody>
          <a:bodyPr anchor="t" rtlCol="false" tIns="0" lIns="0" bIns="0" rIns="0">
            <a:spAutoFit/>
          </a:bodyPr>
          <a:lstStyle/>
          <a:p>
            <a:pPr algn="r">
              <a:lnSpc>
                <a:spcPts val="9047"/>
              </a:lnSpc>
            </a:pPr>
            <a:r>
              <a:rPr lang="en-US" sz="8300">
                <a:solidFill>
                  <a:srgbClr val="000000"/>
                </a:solidFill>
                <a:latin typeface="Alice"/>
                <a:ea typeface="Alice"/>
                <a:cs typeface="Alice"/>
                <a:sym typeface="Alice"/>
              </a:rPr>
              <a:t>Word Cloud</a:t>
            </a:r>
          </a:p>
        </p:txBody>
      </p:sp>
      <p:sp>
        <p:nvSpPr>
          <p:cNvPr name="Freeform 7" id="7"/>
          <p:cNvSpPr/>
          <p:nvPr/>
        </p:nvSpPr>
        <p:spPr>
          <a:xfrm flipH="false" flipV="false" rot="0">
            <a:off x="-4900644" y="4925938"/>
            <a:ext cx="6787299" cy="4114800"/>
          </a:xfrm>
          <a:custGeom>
            <a:avLst/>
            <a:gdLst/>
            <a:ahLst/>
            <a:cxnLst/>
            <a:rect r="r" b="b" t="t" l="l"/>
            <a:pathLst>
              <a:path h="4114800" w="6787299">
                <a:moveTo>
                  <a:pt x="0" y="0"/>
                </a:moveTo>
                <a:lnTo>
                  <a:pt x="6787298" y="0"/>
                </a:lnTo>
                <a:lnTo>
                  <a:pt x="678729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557888">
            <a:off x="16271236" y="3873951"/>
            <a:ext cx="6787299" cy="4114800"/>
          </a:xfrm>
          <a:custGeom>
            <a:avLst/>
            <a:gdLst/>
            <a:ahLst/>
            <a:cxnLst/>
            <a:rect r="r" b="b" t="t" l="l"/>
            <a:pathLst>
              <a:path h="4114800" w="6787299">
                <a:moveTo>
                  <a:pt x="0" y="0"/>
                </a:moveTo>
                <a:lnTo>
                  <a:pt x="6787299" y="0"/>
                </a:lnTo>
                <a:lnTo>
                  <a:pt x="678729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385929" y="-1802721"/>
            <a:ext cx="6787299" cy="4114800"/>
          </a:xfrm>
          <a:custGeom>
            <a:avLst/>
            <a:gdLst/>
            <a:ahLst/>
            <a:cxnLst/>
            <a:rect r="r" b="b" t="t" l="l"/>
            <a:pathLst>
              <a:path h="4114800" w="6787299">
                <a:moveTo>
                  <a:pt x="0" y="0"/>
                </a:moveTo>
                <a:lnTo>
                  <a:pt x="6787299" y="0"/>
                </a:lnTo>
                <a:lnTo>
                  <a:pt x="678729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TextBox 2" id="2"/>
          <p:cNvSpPr txBox="true"/>
          <p:nvPr/>
        </p:nvSpPr>
        <p:spPr>
          <a:xfrm rot="0">
            <a:off x="1606912" y="504964"/>
            <a:ext cx="14268811" cy="933172"/>
          </a:xfrm>
          <a:prstGeom prst="rect">
            <a:avLst/>
          </a:prstGeom>
        </p:spPr>
        <p:txBody>
          <a:bodyPr anchor="t" rtlCol="false" tIns="0" lIns="0" bIns="0" rIns="0">
            <a:spAutoFit/>
          </a:bodyPr>
          <a:lstStyle/>
          <a:p>
            <a:pPr algn="ctr">
              <a:lnSpc>
                <a:spcPts val="7544"/>
              </a:lnSpc>
            </a:pPr>
            <a:r>
              <a:rPr lang="en-US" sz="5389">
                <a:solidFill>
                  <a:srgbClr val="000000"/>
                </a:solidFill>
                <a:latin typeface="Alice"/>
                <a:ea typeface="Alice"/>
                <a:cs typeface="Alice"/>
                <a:sym typeface="Alice"/>
              </a:rPr>
              <a:t>Limitations, Improvements, and Future work:</a:t>
            </a:r>
          </a:p>
        </p:txBody>
      </p:sp>
      <p:sp>
        <p:nvSpPr>
          <p:cNvPr name="TextBox 3" id="3"/>
          <p:cNvSpPr txBox="true"/>
          <p:nvPr/>
        </p:nvSpPr>
        <p:spPr>
          <a:xfrm rot="0">
            <a:off x="1606912" y="1898327"/>
            <a:ext cx="12212882" cy="8816994"/>
          </a:xfrm>
          <a:prstGeom prst="rect">
            <a:avLst/>
          </a:prstGeom>
        </p:spPr>
        <p:txBody>
          <a:bodyPr anchor="t" rtlCol="false" tIns="0" lIns="0" bIns="0" rIns="0">
            <a:spAutoFit/>
          </a:bodyPr>
          <a:lstStyle/>
          <a:p>
            <a:pPr algn="l">
              <a:lnSpc>
                <a:spcPts val="3323"/>
              </a:lnSpc>
            </a:pPr>
            <a:r>
              <a:rPr lang="en-US" sz="2374" b="true">
                <a:solidFill>
                  <a:srgbClr val="000000"/>
                </a:solidFill>
                <a:latin typeface="Poppins Bold"/>
                <a:ea typeface="Poppins Bold"/>
                <a:cs typeface="Poppins Bold"/>
                <a:sym typeface="Poppins Bold"/>
              </a:rPr>
              <a:t>Data Limitations</a:t>
            </a:r>
            <a:r>
              <a:rPr lang="en-US" sz="2374">
                <a:solidFill>
                  <a:srgbClr val="000000"/>
                </a:solidFill>
                <a:latin typeface="Poppins"/>
                <a:ea typeface="Poppins"/>
                <a:cs typeface="Poppins"/>
                <a:sym typeface="Poppins"/>
              </a:rPr>
              <a:t>: </a:t>
            </a:r>
          </a:p>
          <a:p>
            <a:pPr algn="l" marL="512603" indent="-256301" lvl="1">
              <a:lnSpc>
                <a:spcPts val="3323"/>
              </a:lnSpc>
              <a:buFont typeface="Arial"/>
              <a:buChar char="•"/>
            </a:pPr>
            <a:r>
              <a:rPr lang="en-US" sz="2374">
                <a:solidFill>
                  <a:srgbClr val="000000"/>
                </a:solidFill>
                <a:latin typeface="Poppins"/>
                <a:ea typeface="Poppins"/>
                <a:cs typeface="Poppins"/>
                <a:sym typeface="Poppins"/>
              </a:rPr>
              <a:t>We faced issues with inaccurate geocoding when mapping coffee origins due to multiple countries listed in a single column. This led to incorrect coordinates, underscoring the need for clean, well-structured data in location-based analysis.</a:t>
            </a:r>
          </a:p>
          <a:p>
            <a:pPr algn="l">
              <a:lnSpc>
                <a:spcPts val="3323"/>
              </a:lnSpc>
            </a:pPr>
            <a:r>
              <a:rPr lang="en-US" sz="2374" b="true">
                <a:solidFill>
                  <a:srgbClr val="000000"/>
                </a:solidFill>
                <a:latin typeface="Poppins Bold"/>
                <a:ea typeface="Poppins Bold"/>
                <a:cs typeface="Poppins Bold"/>
                <a:sym typeface="Poppins Bold"/>
              </a:rPr>
              <a:t>Improvements</a:t>
            </a:r>
            <a:r>
              <a:rPr lang="en-US" sz="2374">
                <a:solidFill>
                  <a:srgbClr val="000000"/>
                </a:solidFill>
                <a:latin typeface="Poppins"/>
                <a:ea typeface="Poppins"/>
                <a:cs typeface="Poppins"/>
                <a:sym typeface="Poppins"/>
              </a:rPr>
              <a:t>: </a:t>
            </a:r>
          </a:p>
          <a:p>
            <a:pPr algn="l" marL="512603" indent="-256301" lvl="1">
              <a:lnSpc>
                <a:spcPts val="3323"/>
              </a:lnSpc>
              <a:buFont typeface="Arial"/>
              <a:buChar char="•"/>
            </a:pPr>
            <a:r>
              <a:rPr lang="en-US" sz="2374">
                <a:solidFill>
                  <a:srgbClr val="000000"/>
                </a:solidFill>
                <a:latin typeface="Poppins"/>
                <a:ea typeface="Poppins"/>
                <a:cs typeface="Poppins"/>
                <a:sym typeface="Poppins"/>
              </a:rPr>
              <a:t>We plan to enhance the model by incorporating additional data sources, such as reviews from other platforms, to better represent lower-rated coffees. We'll also manually validate geocoded locations, especially for coffees with multiple origins, to improve data accuracy and prediction reliability.</a:t>
            </a:r>
          </a:p>
          <a:p>
            <a:pPr algn="l">
              <a:lnSpc>
                <a:spcPts val="3323"/>
              </a:lnSpc>
            </a:pPr>
          </a:p>
          <a:p>
            <a:pPr algn="l">
              <a:lnSpc>
                <a:spcPts val="3323"/>
              </a:lnSpc>
            </a:pPr>
            <a:r>
              <a:rPr lang="en-US" sz="2374" b="true">
                <a:solidFill>
                  <a:srgbClr val="000000"/>
                </a:solidFill>
                <a:latin typeface="Poppins Bold"/>
                <a:ea typeface="Poppins Bold"/>
                <a:cs typeface="Poppins Bold"/>
                <a:sym typeface="Poppins Bold"/>
              </a:rPr>
              <a:t>F</a:t>
            </a:r>
            <a:r>
              <a:rPr lang="en-US" sz="2374" b="true">
                <a:solidFill>
                  <a:srgbClr val="000000"/>
                </a:solidFill>
                <a:latin typeface="Poppins Bold"/>
                <a:ea typeface="Poppins Bold"/>
                <a:cs typeface="Poppins Bold"/>
                <a:sym typeface="Poppins Bold"/>
              </a:rPr>
              <a:t>uture Work: </a:t>
            </a:r>
          </a:p>
          <a:p>
            <a:pPr algn="l" marL="512603" indent="-256301" lvl="1">
              <a:lnSpc>
                <a:spcPts val="3323"/>
              </a:lnSpc>
              <a:buFont typeface="Arial"/>
              <a:buChar char="•"/>
            </a:pPr>
            <a:r>
              <a:rPr lang="en-US" b="true" sz="2374">
                <a:solidFill>
                  <a:srgbClr val="000000"/>
                </a:solidFill>
                <a:latin typeface="Poppins Bold"/>
                <a:ea typeface="Poppins Bold"/>
                <a:cs typeface="Poppins Bold"/>
                <a:sym typeface="Poppins Bold"/>
              </a:rPr>
              <a:t>Sustainability Scoring</a:t>
            </a:r>
            <a:r>
              <a:rPr lang="en-US" sz="2374">
                <a:solidFill>
                  <a:srgbClr val="000000"/>
                </a:solidFill>
                <a:latin typeface="Poppins"/>
                <a:ea typeface="Poppins"/>
                <a:cs typeface="Poppins"/>
                <a:sym typeface="Poppins"/>
              </a:rPr>
              <a:t>: Introduce a sustainability score for each coffee variety, taking into account factors like fair trade certification, organic farming practices, and environmental impact.</a:t>
            </a:r>
          </a:p>
          <a:p>
            <a:pPr algn="l">
              <a:lnSpc>
                <a:spcPts val="3323"/>
              </a:lnSpc>
            </a:pPr>
          </a:p>
          <a:p>
            <a:pPr algn="l" marL="512603" indent="-256301" lvl="1">
              <a:lnSpc>
                <a:spcPts val="3323"/>
              </a:lnSpc>
              <a:buFont typeface="Arial"/>
              <a:buChar char="•"/>
            </a:pPr>
            <a:r>
              <a:rPr lang="en-US" b="true" sz="2374">
                <a:solidFill>
                  <a:srgbClr val="000000"/>
                </a:solidFill>
                <a:latin typeface="Poppins Bold"/>
                <a:ea typeface="Poppins Bold"/>
                <a:cs typeface="Poppins Bold"/>
                <a:sym typeface="Poppins Bold"/>
              </a:rPr>
              <a:t>Consumer Behavior Over Time</a:t>
            </a:r>
            <a:r>
              <a:rPr lang="en-US" sz="2374">
                <a:solidFill>
                  <a:srgbClr val="000000"/>
                </a:solidFill>
                <a:latin typeface="Poppins"/>
                <a:ea typeface="Poppins"/>
                <a:cs typeface="Poppins"/>
                <a:sym typeface="Poppins"/>
              </a:rPr>
              <a:t>: Conduct a longitudinal study to analyze how consumer preferences evolve over time, and adjust the recommendation algorithm to reflect these changes.</a:t>
            </a:r>
          </a:p>
          <a:p>
            <a:pPr algn="l">
              <a:lnSpc>
                <a:spcPts val="3323"/>
              </a:lnSpc>
            </a:pPr>
          </a:p>
          <a:p>
            <a:pPr algn="l">
              <a:lnSpc>
                <a:spcPts val="3323"/>
              </a:lnSpc>
            </a:pPr>
          </a:p>
        </p:txBody>
      </p:sp>
      <p:sp>
        <p:nvSpPr>
          <p:cNvPr name="Freeform 4" id="4"/>
          <p:cNvSpPr/>
          <p:nvPr/>
        </p:nvSpPr>
        <p:spPr>
          <a:xfrm flipH="false" flipV="false" rot="0">
            <a:off x="14061485" y="6130764"/>
            <a:ext cx="4226515" cy="4276407"/>
          </a:xfrm>
          <a:custGeom>
            <a:avLst/>
            <a:gdLst/>
            <a:ahLst/>
            <a:cxnLst/>
            <a:rect r="r" b="b" t="t" l="l"/>
            <a:pathLst>
              <a:path h="4276407" w="4226515">
                <a:moveTo>
                  <a:pt x="0" y="0"/>
                </a:moveTo>
                <a:lnTo>
                  <a:pt x="4226515" y="0"/>
                </a:lnTo>
                <a:lnTo>
                  <a:pt x="4226515" y="4276407"/>
                </a:lnTo>
                <a:lnTo>
                  <a:pt x="0" y="4276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17962492" y="1343695"/>
            <a:ext cx="3888782" cy="3889895"/>
            <a:chOff x="0" y="0"/>
            <a:chExt cx="5185042" cy="5186527"/>
          </a:xfrm>
        </p:grpSpPr>
        <p:sp>
          <p:nvSpPr>
            <p:cNvPr name="Freeform 3" id="3"/>
            <p:cNvSpPr/>
            <p:nvPr/>
          </p:nvSpPr>
          <p:spPr>
            <a:xfrm flipH="false" flipV="false" rot="0">
              <a:off x="2283866" y="0"/>
              <a:ext cx="2901176" cy="4144538"/>
            </a:xfrm>
            <a:custGeom>
              <a:avLst/>
              <a:gdLst/>
              <a:ahLst/>
              <a:cxnLst/>
              <a:rect r="r" b="b" t="t" l="l"/>
              <a:pathLst>
                <a:path h="4144538" w="2901176">
                  <a:moveTo>
                    <a:pt x="0" y="0"/>
                  </a:moveTo>
                  <a:lnTo>
                    <a:pt x="2901176" y="0"/>
                  </a:lnTo>
                  <a:lnTo>
                    <a:pt x="2901176" y="4144538"/>
                  </a:lnTo>
                  <a:lnTo>
                    <a:pt x="0" y="4144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870569"/>
              <a:ext cx="2283866" cy="3315958"/>
            </a:xfrm>
            <a:custGeom>
              <a:avLst/>
              <a:gdLst/>
              <a:ahLst/>
              <a:cxnLst/>
              <a:rect r="r" b="b" t="t" l="l"/>
              <a:pathLst>
                <a:path h="3315958" w="2283866">
                  <a:moveTo>
                    <a:pt x="0" y="0"/>
                  </a:moveTo>
                  <a:lnTo>
                    <a:pt x="2283866" y="0"/>
                  </a:lnTo>
                  <a:lnTo>
                    <a:pt x="2283866" y="3315958"/>
                  </a:lnTo>
                  <a:lnTo>
                    <a:pt x="0" y="3315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4694417" y="7479142"/>
            <a:ext cx="3890022" cy="4679726"/>
          </a:xfrm>
          <a:custGeom>
            <a:avLst/>
            <a:gdLst/>
            <a:ahLst/>
            <a:cxnLst/>
            <a:rect r="r" b="b" t="t" l="l"/>
            <a:pathLst>
              <a:path h="4679726" w="3890022">
                <a:moveTo>
                  <a:pt x="0" y="0"/>
                </a:moveTo>
                <a:lnTo>
                  <a:pt x="3890022" y="0"/>
                </a:lnTo>
                <a:lnTo>
                  <a:pt x="3890022" y="4679726"/>
                </a:lnTo>
                <a:lnTo>
                  <a:pt x="0" y="4679726"/>
                </a:lnTo>
                <a:lnTo>
                  <a:pt x="0" y="0"/>
                </a:lnTo>
                <a:close/>
              </a:path>
            </a:pathLst>
          </a:custGeom>
          <a:blipFill>
            <a:blip r:embed="rId6"/>
            <a:stretch>
              <a:fillRect l="0" t="0" r="0" b="0"/>
            </a:stretch>
          </a:blipFill>
        </p:spPr>
      </p:sp>
      <p:sp>
        <p:nvSpPr>
          <p:cNvPr name="Freeform 6" id="6"/>
          <p:cNvSpPr/>
          <p:nvPr/>
        </p:nvSpPr>
        <p:spPr>
          <a:xfrm flipH="false" flipV="false" rot="-8205060">
            <a:off x="10432040" y="-3307597"/>
            <a:ext cx="6894979" cy="6403712"/>
          </a:xfrm>
          <a:custGeom>
            <a:avLst/>
            <a:gdLst/>
            <a:ahLst/>
            <a:cxnLst/>
            <a:rect r="r" b="b" t="t" l="l"/>
            <a:pathLst>
              <a:path h="6403712" w="6894979">
                <a:moveTo>
                  <a:pt x="0" y="0"/>
                </a:moveTo>
                <a:lnTo>
                  <a:pt x="6894979" y="0"/>
                </a:lnTo>
                <a:lnTo>
                  <a:pt x="6894979" y="6403712"/>
                </a:lnTo>
                <a:lnTo>
                  <a:pt x="0" y="6403712"/>
                </a:lnTo>
                <a:lnTo>
                  <a:pt x="0" y="0"/>
                </a:lnTo>
                <a:close/>
              </a:path>
            </a:pathLst>
          </a:custGeom>
          <a:blipFill>
            <a:blip r:embed="rId7"/>
            <a:stretch>
              <a:fillRect l="0" t="0" r="0" b="0"/>
            </a:stretch>
          </a:blipFill>
        </p:spPr>
      </p:sp>
      <p:sp>
        <p:nvSpPr>
          <p:cNvPr name="TextBox 7" id="7"/>
          <p:cNvSpPr txBox="true"/>
          <p:nvPr/>
        </p:nvSpPr>
        <p:spPr>
          <a:xfrm rot="0">
            <a:off x="810130" y="419004"/>
            <a:ext cx="9069214" cy="1543050"/>
          </a:xfrm>
          <a:prstGeom prst="rect">
            <a:avLst/>
          </a:prstGeom>
        </p:spPr>
        <p:txBody>
          <a:bodyPr anchor="t" rtlCol="false" tIns="0" lIns="0" bIns="0" rIns="0">
            <a:spAutoFit/>
          </a:bodyPr>
          <a:lstStyle/>
          <a:p>
            <a:pPr algn="l">
              <a:lnSpc>
                <a:spcPts val="12599"/>
              </a:lnSpc>
            </a:pPr>
            <a:r>
              <a:rPr lang="en-US" sz="9000">
                <a:solidFill>
                  <a:srgbClr val="000000"/>
                </a:solidFill>
                <a:latin typeface="Alice"/>
                <a:ea typeface="Alice"/>
                <a:cs typeface="Alice"/>
                <a:sym typeface="Alice"/>
              </a:rPr>
              <a:t>Key Takeaways</a:t>
            </a:r>
          </a:p>
        </p:txBody>
      </p:sp>
      <p:sp>
        <p:nvSpPr>
          <p:cNvPr name="TextBox 8" id="8"/>
          <p:cNvSpPr txBox="true"/>
          <p:nvPr/>
        </p:nvSpPr>
        <p:spPr>
          <a:xfrm rot="0">
            <a:off x="1028700" y="2819258"/>
            <a:ext cx="15234937" cy="6999747"/>
          </a:xfrm>
          <a:prstGeom prst="rect">
            <a:avLst/>
          </a:prstGeom>
        </p:spPr>
        <p:txBody>
          <a:bodyPr anchor="t" rtlCol="false" tIns="0" lIns="0" bIns="0" rIns="0">
            <a:spAutoFit/>
          </a:bodyPr>
          <a:lstStyle/>
          <a:p>
            <a:pPr algn="l">
              <a:lnSpc>
                <a:spcPts val="3737"/>
              </a:lnSpc>
            </a:pPr>
            <a:r>
              <a:rPr lang="en-US" b="true" sz="2669">
                <a:solidFill>
                  <a:srgbClr val="000000"/>
                </a:solidFill>
                <a:latin typeface="Poppins Bold"/>
                <a:ea typeface="Poppins Bold"/>
                <a:cs typeface="Poppins Bold"/>
                <a:sym typeface="Poppins Bold"/>
              </a:rPr>
              <a:t>Conclusion</a:t>
            </a:r>
            <a:r>
              <a:rPr lang="en-US" sz="2669">
                <a:solidFill>
                  <a:srgbClr val="000000"/>
                </a:solidFill>
                <a:latin typeface="Poppins"/>
                <a:ea typeface="Poppins"/>
                <a:cs typeface="Poppins"/>
                <a:sym typeface="Poppins"/>
              </a:rPr>
              <a:t>:</a:t>
            </a:r>
          </a:p>
          <a:p>
            <a:pPr algn="l" marL="576322" indent="-288161" lvl="1">
              <a:lnSpc>
                <a:spcPts val="3737"/>
              </a:lnSpc>
              <a:buFont typeface="Arial"/>
              <a:buChar char="•"/>
            </a:pPr>
            <a:r>
              <a:rPr lang="en-US" sz="2669">
                <a:solidFill>
                  <a:srgbClr val="000000"/>
                </a:solidFill>
                <a:latin typeface="Poppins"/>
                <a:ea typeface="Poppins"/>
                <a:cs typeface="Poppins"/>
                <a:sym typeface="Poppins"/>
              </a:rPr>
              <a:t>The Random Forest model, optimized through hyperparameter tuning, achieved an RMSE of 0.3948, indicating strong predictive accuracy for coffee ratings. </a:t>
            </a:r>
          </a:p>
          <a:p>
            <a:pPr algn="l" marL="576322" indent="-288161" lvl="1">
              <a:lnSpc>
                <a:spcPts val="3737"/>
              </a:lnSpc>
              <a:buFont typeface="Arial"/>
              <a:buChar char="•"/>
            </a:pPr>
            <a:r>
              <a:rPr lang="en-US" sz="2669">
                <a:solidFill>
                  <a:srgbClr val="000000"/>
                </a:solidFill>
                <a:latin typeface="Poppins"/>
                <a:ea typeface="Poppins"/>
                <a:cs typeface="Poppins"/>
                <a:sym typeface="Poppins"/>
              </a:rPr>
              <a:t>This result demonstrates the model's reliability and effectiveness in capturing key patterns within the data. Further improvements could enhance accuracy, but the current model provides a solid foundation for predictive analysis.</a:t>
            </a:r>
          </a:p>
          <a:p>
            <a:pPr algn="l">
              <a:lnSpc>
                <a:spcPts val="3737"/>
              </a:lnSpc>
            </a:pPr>
            <a:r>
              <a:rPr lang="en-US" b="true" sz="2669">
                <a:solidFill>
                  <a:srgbClr val="000000"/>
                </a:solidFill>
                <a:latin typeface="Poppins Bold"/>
                <a:ea typeface="Poppins Bold"/>
                <a:cs typeface="Poppins Bold"/>
                <a:sym typeface="Poppins Bold"/>
              </a:rPr>
              <a:t>Takeaways</a:t>
            </a:r>
            <a:r>
              <a:rPr lang="en-US" sz="2669">
                <a:solidFill>
                  <a:srgbClr val="000000"/>
                </a:solidFill>
                <a:latin typeface="Poppins"/>
                <a:ea typeface="Poppins"/>
                <a:cs typeface="Poppins"/>
                <a:sym typeface="Poppins"/>
              </a:rPr>
              <a:t>: </a:t>
            </a:r>
          </a:p>
          <a:p>
            <a:pPr algn="l" marL="576322" indent="-288161" lvl="1">
              <a:lnSpc>
                <a:spcPts val="3737"/>
              </a:lnSpc>
              <a:buFont typeface="Arial"/>
              <a:buChar char="•"/>
            </a:pPr>
            <a:r>
              <a:rPr lang="en-US" sz="2669">
                <a:solidFill>
                  <a:srgbClr val="000000"/>
                </a:solidFill>
                <a:latin typeface="Poppins"/>
                <a:ea typeface="Poppins"/>
                <a:cs typeface="Poppins"/>
                <a:sym typeface="Poppins"/>
              </a:rPr>
              <a:t>Data Quality and Preparation are Crucial</a:t>
            </a:r>
          </a:p>
          <a:p>
            <a:pPr algn="l" marL="576322" indent="-288161" lvl="1">
              <a:lnSpc>
                <a:spcPts val="3737"/>
              </a:lnSpc>
              <a:buFont typeface="Arial"/>
              <a:buChar char="•"/>
            </a:pPr>
            <a:r>
              <a:rPr lang="en-US" sz="2669">
                <a:solidFill>
                  <a:srgbClr val="000000"/>
                </a:solidFill>
                <a:latin typeface="Poppins"/>
                <a:ea typeface="Poppins"/>
                <a:cs typeface="Poppins"/>
                <a:sym typeface="Poppins"/>
              </a:rPr>
              <a:t>Model Tuning Improves Accuracy</a:t>
            </a:r>
          </a:p>
          <a:p>
            <a:pPr algn="l" marL="576322" indent="-288161" lvl="1">
              <a:lnSpc>
                <a:spcPts val="3737"/>
              </a:lnSpc>
              <a:buFont typeface="Arial"/>
              <a:buChar char="•"/>
            </a:pPr>
            <a:r>
              <a:rPr lang="en-US" sz="2669">
                <a:solidFill>
                  <a:srgbClr val="000000"/>
                </a:solidFill>
                <a:latin typeface="Poppins"/>
                <a:ea typeface="Poppins"/>
                <a:cs typeface="Poppins"/>
                <a:sym typeface="Poppins"/>
              </a:rPr>
              <a:t>Cross-Validation Ensures Robustness and reduces the risk of overfitting.</a:t>
            </a:r>
          </a:p>
          <a:p>
            <a:pPr algn="l" marL="576322" indent="-288161" lvl="1">
              <a:lnSpc>
                <a:spcPts val="3737"/>
              </a:lnSpc>
              <a:buFont typeface="Arial"/>
              <a:buChar char="•"/>
            </a:pPr>
            <a:r>
              <a:rPr lang="en-US" sz="2669">
                <a:solidFill>
                  <a:srgbClr val="000000"/>
                </a:solidFill>
                <a:latin typeface="Poppins"/>
                <a:ea typeface="Poppins"/>
                <a:cs typeface="Poppins"/>
                <a:sym typeface="Poppins"/>
              </a:rPr>
              <a:t>There is potential for Further Improvement such as exploring additional features, trying alternative algorithms, or further refining the current model.</a:t>
            </a:r>
          </a:p>
          <a:p>
            <a:pPr algn="l" marL="576322" indent="-288161" lvl="1">
              <a:lnSpc>
                <a:spcPts val="3737"/>
              </a:lnSpc>
              <a:buFont typeface="Arial"/>
              <a:buChar char="•"/>
            </a:pPr>
            <a:r>
              <a:rPr lang="en-US" sz="2669">
                <a:solidFill>
                  <a:srgbClr val="000000"/>
                </a:solidFill>
                <a:latin typeface="Poppins"/>
                <a:ea typeface="Poppins"/>
                <a:cs typeface="Poppins"/>
                <a:sym typeface="Poppins"/>
              </a:rPr>
              <a:t>The model's ability to predict coffee ratings has practical implications, such as helping consumers find the best coffee based on their preferences and assisting roasters in understanding factors that influence ratings.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0" y="8819440"/>
            <a:ext cx="18288000" cy="2935119"/>
          </a:xfrm>
          <a:custGeom>
            <a:avLst/>
            <a:gdLst/>
            <a:ahLst/>
            <a:cxnLst/>
            <a:rect r="r" b="b" t="t" l="l"/>
            <a:pathLst>
              <a:path h="2935119" w="18288000">
                <a:moveTo>
                  <a:pt x="0" y="0"/>
                </a:moveTo>
                <a:lnTo>
                  <a:pt x="18288000" y="0"/>
                </a:lnTo>
                <a:lnTo>
                  <a:pt x="18288000" y="2935120"/>
                </a:lnTo>
                <a:lnTo>
                  <a:pt x="0" y="2935120"/>
                </a:lnTo>
                <a:lnTo>
                  <a:pt x="0" y="0"/>
                </a:lnTo>
                <a:close/>
              </a:path>
            </a:pathLst>
          </a:custGeom>
          <a:blipFill>
            <a:blip r:embed="rId2"/>
            <a:stretch>
              <a:fillRect l="-10735" t="0" r="-10735" b="-5960"/>
            </a:stretch>
          </a:blipFill>
        </p:spPr>
      </p:sp>
      <p:sp>
        <p:nvSpPr>
          <p:cNvPr name="Freeform 3" id="3"/>
          <p:cNvSpPr/>
          <p:nvPr/>
        </p:nvSpPr>
        <p:spPr>
          <a:xfrm flipH="false" flipV="false" rot="0">
            <a:off x="-2387991" y="2474371"/>
            <a:ext cx="12211904" cy="7617175"/>
          </a:xfrm>
          <a:custGeom>
            <a:avLst/>
            <a:gdLst/>
            <a:ahLst/>
            <a:cxnLst/>
            <a:rect r="r" b="b" t="t" l="l"/>
            <a:pathLst>
              <a:path h="7617175" w="12211904">
                <a:moveTo>
                  <a:pt x="0" y="0"/>
                </a:moveTo>
                <a:lnTo>
                  <a:pt x="12211903" y="0"/>
                </a:lnTo>
                <a:lnTo>
                  <a:pt x="12211903" y="7617175"/>
                </a:lnTo>
                <a:lnTo>
                  <a:pt x="0" y="7617175"/>
                </a:lnTo>
                <a:lnTo>
                  <a:pt x="0" y="0"/>
                </a:lnTo>
                <a:close/>
              </a:path>
            </a:pathLst>
          </a:custGeom>
          <a:blipFill>
            <a:blip r:embed="rId3"/>
            <a:stretch>
              <a:fillRect l="0" t="0" r="0" b="0"/>
            </a:stretch>
          </a:blipFill>
        </p:spPr>
      </p:sp>
      <p:sp>
        <p:nvSpPr>
          <p:cNvPr name="TextBox 4" id="4"/>
          <p:cNvSpPr txBox="true"/>
          <p:nvPr/>
        </p:nvSpPr>
        <p:spPr>
          <a:xfrm rot="0">
            <a:off x="9640333" y="538593"/>
            <a:ext cx="7033596" cy="1543050"/>
          </a:xfrm>
          <a:prstGeom prst="rect">
            <a:avLst/>
          </a:prstGeom>
        </p:spPr>
        <p:txBody>
          <a:bodyPr anchor="t" rtlCol="false" tIns="0" lIns="0" bIns="0" rIns="0">
            <a:spAutoFit/>
          </a:bodyPr>
          <a:lstStyle/>
          <a:p>
            <a:pPr algn="ctr">
              <a:lnSpc>
                <a:spcPts val="12599"/>
              </a:lnSpc>
            </a:pPr>
            <a:r>
              <a:rPr lang="en-US" sz="9000">
                <a:solidFill>
                  <a:srgbClr val="000000"/>
                </a:solidFill>
                <a:latin typeface="Alice"/>
                <a:ea typeface="Alice"/>
                <a:cs typeface="Alice"/>
                <a:sym typeface="Alice"/>
              </a:rPr>
              <a:t>References</a:t>
            </a:r>
          </a:p>
        </p:txBody>
      </p:sp>
      <p:sp>
        <p:nvSpPr>
          <p:cNvPr name="TextBox 5" id="5"/>
          <p:cNvSpPr txBox="true"/>
          <p:nvPr/>
        </p:nvSpPr>
        <p:spPr>
          <a:xfrm rot="0">
            <a:off x="9823912" y="2398171"/>
            <a:ext cx="8217349" cy="6542942"/>
          </a:xfrm>
          <a:prstGeom prst="rect">
            <a:avLst/>
          </a:prstGeom>
        </p:spPr>
        <p:txBody>
          <a:bodyPr anchor="t" rtlCol="false" tIns="0" lIns="0" bIns="0" rIns="0">
            <a:spAutoFit/>
          </a:bodyPr>
          <a:lstStyle/>
          <a:p>
            <a:pPr algn="l">
              <a:lnSpc>
                <a:spcPts val="3715"/>
              </a:lnSpc>
            </a:pPr>
          </a:p>
          <a:p>
            <a:pPr algn="l" marL="572965" indent="-286483" lvl="1">
              <a:lnSpc>
                <a:spcPts val="3715"/>
              </a:lnSpc>
              <a:buFont typeface="Arial"/>
              <a:buChar char="•"/>
            </a:pPr>
            <a:r>
              <a:rPr lang="en-US" sz="2653">
                <a:solidFill>
                  <a:srgbClr val="000000"/>
                </a:solidFill>
                <a:latin typeface="Poppins"/>
                <a:ea typeface="Poppins"/>
                <a:cs typeface="Poppins"/>
                <a:sym typeface="Poppins"/>
              </a:rPr>
              <a:t>Coffee Terminology Retrieved from </a:t>
            </a:r>
            <a:r>
              <a:rPr lang="en-US" sz="2653" u="sng">
                <a:solidFill>
                  <a:srgbClr val="000000"/>
                </a:solidFill>
                <a:latin typeface="Poppins"/>
                <a:ea typeface="Poppins"/>
                <a:cs typeface="Poppins"/>
                <a:sym typeface="Poppins"/>
                <a:hlinkClick r:id="rId4" tooltip="https://hermanoscoffeeroasters.com/blogs/blog/coffee-tasting-terms-explained-how-to-taste-coffee-like-a-professional?srsltid=AfmBOor5Q6KnL_X2kdqAduw9K_LuthQ0GjiMQVqXcFMqInNge_XbXkfY"/>
              </a:rPr>
              <a:t>hermonoscoffeeroasters.com</a:t>
            </a:r>
          </a:p>
          <a:p>
            <a:pPr algn="l">
              <a:lnSpc>
                <a:spcPts val="3715"/>
              </a:lnSpc>
            </a:pPr>
          </a:p>
          <a:p>
            <a:pPr algn="l" marL="572965" indent="-286483" lvl="1">
              <a:lnSpc>
                <a:spcPts val="3715"/>
              </a:lnSpc>
              <a:buFont typeface="Arial"/>
              <a:buChar char="•"/>
            </a:pPr>
            <a:r>
              <a:rPr lang="en-US" sz="2653">
                <a:solidFill>
                  <a:srgbClr val="000000"/>
                </a:solidFill>
                <a:latin typeface="Poppins"/>
                <a:ea typeface="Poppins"/>
                <a:cs typeface="Poppins"/>
                <a:sym typeface="Poppins"/>
              </a:rPr>
              <a:t>Data Source Retrieved from coffeereview</a:t>
            </a:r>
          </a:p>
          <a:p>
            <a:pPr algn="l">
              <a:lnSpc>
                <a:spcPts val="3715"/>
              </a:lnSpc>
            </a:pPr>
          </a:p>
          <a:p>
            <a:pPr algn="l" marL="572965" indent="-286483" lvl="1">
              <a:lnSpc>
                <a:spcPts val="3715"/>
              </a:lnSpc>
              <a:buFont typeface="Arial"/>
              <a:buChar char="•"/>
            </a:pPr>
            <a:r>
              <a:rPr lang="en-US" sz="2653">
                <a:solidFill>
                  <a:srgbClr val="000000"/>
                </a:solidFill>
                <a:latin typeface="Poppins"/>
                <a:ea typeface="Poppins"/>
                <a:cs typeface="Poppins"/>
                <a:sym typeface="Poppins"/>
              </a:rPr>
              <a:t>Inspiration and partial code Retrieved from kaggle/coffeescraping</a:t>
            </a:r>
          </a:p>
          <a:p>
            <a:pPr algn="l">
              <a:lnSpc>
                <a:spcPts val="3715"/>
              </a:lnSpc>
            </a:pPr>
          </a:p>
          <a:p>
            <a:pPr algn="l" marL="572965" indent="-286483" lvl="1">
              <a:lnSpc>
                <a:spcPts val="3715"/>
              </a:lnSpc>
              <a:buFont typeface="Arial"/>
              <a:buChar char="•"/>
            </a:pPr>
            <a:r>
              <a:rPr lang="en-US" sz="2653">
                <a:solidFill>
                  <a:srgbClr val="000000"/>
                </a:solidFill>
                <a:latin typeface="Poppins"/>
                <a:ea typeface="Poppins"/>
                <a:cs typeface="Poppins"/>
                <a:sym typeface="Poppins"/>
              </a:rPr>
              <a:t>Geoapify Geocoding and Mapping API: Geoapify. (2024).</a:t>
            </a:r>
          </a:p>
          <a:p>
            <a:pPr algn="l">
              <a:lnSpc>
                <a:spcPts val="3715"/>
              </a:lnSpc>
            </a:pPr>
          </a:p>
          <a:p>
            <a:pPr algn="l" marL="572965" indent="-286483" lvl="1">
              <a:lnSpc>
                <a:spcPts val="3715"/>
              </a:lnSpc>
              <a:buFont typeface="Arial"/>
              <a:buChar char="•"/>
            </a:pPr>
            <a:r>
              <a:rPr lang="en-US" sz="2653">
                <a:solidFill>
                  <a:srgbClr val="000000"/>
                </a:solidFill>
                <a:latin typeface="Poppins"/>
                <a:ea typeface="Poppins"/>
                <a:cs typeface="Poppins"/>
                <a:sym typeface="Poppins"/>
              </a:rPr>
              <a:t>OpenAI. (2024). ChatGPT (Version GPT-4).</a:t>
            </a:r>
          </a:p>
          <a:p>
            <a:pPr algn="l">
              <a:lnSpc>
                <a:spcPts val="371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2206318" y="-798122"/>
            <a:ext cx="1687619" cy="4221643"/>
            <a:chOff x="0" y="0"/>
            <a:chExt cx="2250159" cy="5628857"/>
          </a:xfrm>
        </p:grpSpPr>
        <p:sp>
          <p:nvSpPr>
            <p:cNvPr name="Freeform 3" id="3"/>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5" id="5"/>
          <p:cNvGrpSpPr/>
          <p:nvPr/>
        </p:nvGrpSpPr>
        <p:grpSpPr>
          <a:xfrm rot="0">
            <a:off x="6268900" y="-798122"/>
            <a:ext cx="1687619" cy="4221643"/>
            <a:chOff x="0" y="0"/>
            <a:chExt cx="2250159" cy="5628857"/>
          </a:xfrm>
        </p:grpSpPr>
        <p:sp>
          <p:nvSpPr>
            <p:cNvPr name="Freeform 6" id="6"/>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8" id="8"/>
          <p:cNvGrpSpPr/>
          <p:nvPr/>
        </p:nvGrpSpPr>
        <p:grpSpPr>
          <a:xfrm rot="0">
            <a:off x="10331481" y="-798122"/>
            <a:ext cx="1687619" cy="4221643"/>
            <a:chOff x="0" y="0"/>
            <a:chExt cx="2250159" cy="5628857"/>
          </a:xfrm>
        </p:grpSpPr>
        <p:sp>
          <p:nvSpPr>
            <p:cNvPr name="Freeform 9" id="9"/>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4394063" y="-798122"/>
            <a:ext cx="1687619" cy="4221643"/>
            <a:chOff x="0" y="0"/>
            <a:chExt cx="2250159" cy="5628857"/>
          </a:xfrm>
        </p:grpSpPr>
        <p:sp>
          <p:nvSpPr>
            <p:cNvPr name="Freeform 12" id="12"/>
            <p:cNvSpPr/>
            <p:nvPr/>
          </p:nvSpPr>
          <p:spPr>
            <a:xfrm flipH="false" flipV="false" rot="0">
              <a:off x="361416" y="0"/>
              <a:ext cx="1527326" cy="2301450"/>
            </a:xfrm>
            <a:custGeom>
              <a:avLst/>
              <a:gdLst/>
              <a:ahLst/>
              <a:cxnLst/>
              <a:rect r="r" b="b" t="t" l="l"/>
              <a:pathLst>
                <a:path h="2301450" w="1527326">
                  <a:moveTo>
                    <a:pt x="0" y="0"/>
                  </a:moveTo>
                  <a:lnTo>
                    <a:pt x="1527326" y="0"/>
                  </a:lnTo>
                  <a:lnTo>
                    <a:pt x="1527326" y="2301450"/>
                  </a:lnTo>
                  <a:lnTo>
                    <a:pt x="0" y="2301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2301450"/>
              <a:ext cx="2250159" cy="3327406"/>
            </a:xfrm>
            <a:custGeom>
              <a:avLst/>
              <a:gdLst/>
              <a:ahLst/>
              <a:cxnLst/>
              <a:rect r="r" b="b" t="t" l="l"/>
              <a:pathLst>
                <a:path h="3327406" w="2250159">
                  <a:moveTo>
                    <a:pt x="0" y="0"/>
                  </a:moveTo>
                  <a:lnTo>
                    <a:pt x="2250159" y="0"/>
                  </a:lnTo>
                  <a:lnTo>
                    <a:pt x="2250159" y="3327407"/>
                  </a:lnTo>
                  <a:lnTo>
                    <a:pt x="0" y="3327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14" id="14"/>
          <p:cNvSpPr txBox="true"/>
          <p:nvPr/>
        </p:nvSpPr>
        <p:spPr>
          <a:xfrm rot="0">
            <a:off x="5639099" y="3214953"/>
            <a:ext cx="10442583" cy="2576978"/>
          </a:xfrm>
          <a:prstGeom prst="rect">
            <a:avLst/>
          </a:prstGeom>
        </p:spPr>
        <p:txBody>
          <a:bodyPr anchor="t" rtlCol="false" tIns="0" lIns="0" bIns="0" rIns="0">
            <a:spAutoFit/>
          </a:bodyPr>
          <a:lstStyle/>
          <a:p>
            <a:pPr algn="ctr">
              <a:lnSpc>
                <a:spcPts val="9717"/>
              </a:lnSpc>
            </a:pPr>
            <a:r>
              <a:rPr lang="en-US" sz="11042">
                <a:solidFill>
                  <a:srgbClr val="000000"/>
                </a:solidFill>
                <a:latin typeface="Alice"/>
                <a:ea typeface="Alice"/>
                <a:cs typeface="Alice"/>
                <a:sym typeface="Alice"/>
              </a:rPr>
              <a:t>Thank you for listening! </a:t>
            </a:r>
          </a:p>
        </p:txBody>
      </p:sp>
      <p:sp>
        <p:nvSpPr>
          <p:cNvPr name="Freeform 15" id="15"/>
          <p:cNvSpPr/>
          <p:nvPr/>
        </p:nvSpPr>
        <p:spPr>
          <a:xfrm flipH="false" flipV="false" rot="0">
            <a:off x="-6925376" y="8809951"/>
            <a:ext cx="29420097" cy="6141445"/>
          </a:xfrm>
          <a:custGeom>
            <a:avLst/>
            <a:gdLst/>
            <a:ahLst/>
            <a:cxnLst/>
            <a:rect r="r" b="b" t="t" l="l"/>
            <a:pathLst>
              <a:path h="6141445" w="29420097">
                <a:moveTo>
                  <a:pt x="0" y="0"/>
                </a:moveTo>
                <a:lnTo>
                  <a:pt x="29420097" y="0"/>
                </a:lnTo>
                <a:lnTo>
                  <a:pt x="29420097" y="6141445"/>
                </a:lnTo>
                <a:lnTo>
                  <a:pt x="0" y="61414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true" flipV="false" rot="0">
            <a:off x="-476886" y="2011563"/>
            <a:ext cx="6577840" cy="7560735"/>
          </a:xfrm>
          <a:custGeom>
            <a:avLst/>
            <a:gdLst/>
            <a:ahLst/>
            <a:cxnLst/>
            <a:rect r="r" b="b" t="t" l="l"/>
            <a:pathLst>
              <a:path h="7560735" w="6577840">
                <a:moveTo>
                  <a:pt x="6577840" y="0"/>
                </a:moveTo>
                <a:lnTo>
                  <a:pt x="0" y="0"/>
                </a:lnTo>
                <a:lnTo>
                  <a:pt x="0" y="7560735"/>
                </a:lnTo>
                <a:lnTo>
                  <a:pt x="6577840" y="7560735"/>
                </a:lnTo>
                <a:lnTo>
                  <a:pt x="6577840" y="0"/>
                </a:lnTo>
                <a:close/>
              </a:path>
            </a:pathLst>
          </a:custGeom>
          <a:blipFill>
            <a:blip r:embed="rId8"/>
            <a:stretch>
              <a:fillRect l="0" t="0" r="0" b="0"/>
            </a:stretch>
          </a:blipFill>
        </p:spPr>
      </p:sp>
      <p:sp>
        <p:nvSpPr>
          <p:cNvPr name="TextBox 17" id="17"/>
          <p:cNvSpPr txBox="true"/>
          <p:nvPr/>
        </p:nvSpPr>
        <p:spPr>
          <a:xfrm rot="-250470">
            <a:off x="898015" y="4769986"/>
            <a:ext cx="5320236" cy="1585419"/>
          </a:xfrm>
          <a:prstGeom prst="rect">
            <a:avLst/>
          </a:prstGeom>
        </p:spPr>
        <p:txBody>
          <a:bodyPr anchor="t" rtlCol="false" tIns="0" lIns="0" bIns="0" rIns="0">
            <a:spAutoFit/>
          </a:bodyPr>
          <a:lstStyle/>
          <a:p>
            <a:pPr algn="ctr">
              <a:lnSpc>
                <a:spcPts val="3196"/>
              </a:lnSpc>
            </a:pPr>
            <a:r>
              <a:rPr lang="en-US" sz="2283">
                <a:solidFill>
                  <a:srgbClr val="FFFFFF"/>
                </a:solidFill>
                <a:latin typeface="Aileron"/>
                <a:ea typeface="Aileron"/>
                <a:cs typeface="Aileron"/>
                <a:sym typeface="Aileron"/>
              </a:rPr>
              <a:t>PLEASE DON'T</a:t>
            </a:r>
          </a:p>
          <a:p>
            <a:pPr algn="ctr">
              <a:lnSpc>
                <a:spcPts val="3196"/>
              </a:lnSpc>
            </a:pPr>
            <a:r>
              <a:rPr lang="en-US" sz="2283">
                <a:solidFill>
                  <a:srgbClr val="FFFFFF"/>
                </a:solidFill>
                <a:latin typeface="Aileron"/>
                <a:ea typeface="Aileron"/>
                <a:cs typeface="Aileron"/>
                <a:sym typeface="Aileron"/>
              </a:rPr>
              <a:t> HESITATE </a:t>
            </a:r>
          </a:p>
          <a:p>
            <a:pPr algn="ctr">
              <a:lnSpc>
                <a:spcPts val="3196"/>
              </a:lnSpc>
            </a:pPr>
            <a:r>
              <a:rPr lang="en-US" sz="2283">
                <a:solidFill>
                  <a:srgbClr val="FFFFFF"/>
                </a:solidFill>
                <a:latin typeface="Aileron"/>
                <a:ea typeface="Aileron"/>
                <a:cs typeface="Aileron"/>
                <a:sym typeface="Aileron"/>
              </a:rPr>
              <a:t>TO ASK </a:t>
            </a:r>
          </a:p>
          <a:p>
            <a:pPr algn="ctr">
              <a:lnSpc>
                <a:spcPts val="3196"/>
              </a:lnSpc>
            </a:pPr>
            <a:r>
              <a:rPr lang="en-US" sz="2283">
                <a:solidFill>
                  <a:srgbClr val="FFFFFF"/>
                </a:solidFill>
                <a:latin typeface="Aileron"/>
                <a:ea typeface="Aileron"/>
                <a:cs typeface="Aileron"/>
                <a:sym typeface="Aileron"/>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4524755">
            <a:off x="-1936366" y="-1493358"/>
            <a:ext cx="9724786" cy="8229600"/>
          </a:xfrm>
          <a:custGeom>
            <a:avLst/>
            <a:gdLst/>
            <a:ahLst/>
            <a:cxnLst/>
            <a:rect r="r" b="b" t="t" l="l"/>
            <a:pathLst>
              <a:path h="8229600" w="9724786">
                <a:moveTo>
                  <a:pt x="0" y="0"/>
                </a:moveTo>
                <a:lnTo>
                  <a:pt x="9724786" y="0"/>
                </a:lnTo>
                <a:lnTo>
                  <a:pt x="972478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275990">
            <a:off x="15085435" y="5143500"/>
            <a:ext cx="10287000" cy="8229600"/>
          </a:xfrm>
          <a:custGeom>
            <a:avLst/>
            <a:gdLst/>
            <a:ahLst/>
            <a:cxnLst/>
            <a:rect r="r" b="b" t="t" l="l"/>
            <a:pathLst>
              <a:path h="8229600" w="10287000">
                <a:moveTo>
                  <a:pt x="0" y="0"/>
                </a:moveTo>
                <a:lnTo>
                  <a:pt x="10287000" y="0"/>
                </a:lnTo>
                <a:lnTo>
                  <a:pt x="1028700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8316390" y="3332834"/>
            <a:ext cx="2523863" cy="2523863"/>
          </a:xfrm>
          <a:custGeom>
            <a:avLst/>
            <a:gdLst/>
            <a:ahLst/>
            <a:cxnLst/>
            <a:rect r="r" b="b" t="t" l="l"/>
            <a:pathLst>
              <a:path h="2523863" w="2523863">
                <a:moveTo>
                  <a:pt x="0" y="0"/>
                </a:moveTo>
                <a:lnTo>
                  <a:pt x="2523863" y="0"/>
                </a:lnTo>
                <a:lnTo>
                  <a:pt x="2523863" y="2523862"/>
                </a:lnTo>
                <a:lnTo>
                  <a:pt x="0" y="2523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3376686" y="3201721"/>
            <a:ext cx="2546851" cy="254685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713A"/>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3715"/>
                </a:lnSpc>
              </a:pPr>
            </a:p>
          </p:txBody>
        </p:sp>
      </p:grpSp>
      <p:sp>
        <p:nvSpPr>
          <p:cNvPr name="Freeform 8" id="8"/>
          <p:cNvSpPr/>
          <p:nvPr/>
        </p:nvSpPr>
        <p:spPr>
          <a:xfrm flipH="false" flipV="false" rot="0">
            <a:off x="13744545" y="3715602"/>
            <a:ext cx="1811134" cy="1519088"/>
          </a:xfrm>
          <a:custGeom>
            <a:avLst/>
            <a:gdLst/>
            <a:ahLst/>
            <a:cxnLst/>
            <a:rect r="r" b="b" t="t" l="l"/>
            <a:pathLst>
              <a:path h="1519088" w="1811134">
                <a:moveTo>
                  <a:pt x="0" y="0"/>
                </a:moveTo>
                <a:lnTo>
                  <a:pt x="1811133" y="0"/>
                </a:lnTo>
                <a:lnTo>
                  <a:pt x="1811133" y="1519089"/>
                </a:lnTo>
                <a:lnTo>
                  <a:pt x="0" y="1519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31877" y="733311"/>
            <a:ext cx="14692890" cy="1327030"/>
          </a:xfrm>
          <a:prstGeom prst="rect">
            <a:avLst/>
          </a:prstGeom>
        </p:spPr>
        <p:txBody>
          <a:bodyPr anchor="t" rtlCol="false" tIns="0" lIns="0" bIns="0" rIns="0">
            <a:spAutoFit/>
          </a:bodyPr>
          <a:lstStyle/>
          <a:p>
            <a:pPr algn="r">
              <a:lnSpc>
                <a:spcPts val="10861"/>
              </a:lnSpc>
            </a:pPr>
            <a:r>
              <a:rPr lang="en-US" sz="7757">
                <a:solidFill>
                  <a:srgbClr val="000000"/>
                </a:solidFill>
                <a:latin typeface="Alice Bold"/>
                <a:ea typeface="Alice Bold"/>
                <a:cs typeface="Alice Bold"/>
                <a:sym typeface="Alice Bold"/>
              </a:rPr>
              <a:t>Introduction</a:t>
            </a:r>
          </a:p>
        </p:txBody>
      </p:sp>
      <p:sp>
        <p:nvSpPr>
          <p:cNvPr name="TextBox 10" id="10"/>
          <p:cNvSpPr txBox="true"/>
          <p:nvPr/>
        </p:nvSpPr>
        <p:spPr>
          <a:xfrm rot="0">
            <a:off x="1803189" y="6337560"/>
            <a:ext cx="4056684"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Aileron Bold"/>
                <a:ea typeface="Aileron Bold"/>
                <a:cs typeface="Aileron Bold"/>
                <a:sym typeface="Aileron Bold"/>
              </a:rPr>
              <a:t>Coffee Varieties</a:t>
            </a:r>
          </a:p>
        </p:txBody>
      </p:sp>
      <p:sp>
        <p:nvSpPr>
          <p:cNvPr name="TextBox 11" id="11"/>
          <p:cNvSpPr txBox="true"/>
          <p:nvPr/>
        </p:nvSpPr>
        <p:spPr>
          <a:xfrm rot="0">
            <a:off x="7067291" y="6286760"/>
            <a:ext cx="4526531" cy="1384300"/>
          </a:xfrm>
          <a:prstGeom prst="rect">
            <a:avLst/>
          </a:prstGeom>
        </p:spPr>
        <p:txBody>
          <a:bodyPr anchor="t" rtlCol="false" tIns="0" lIns="0" bIns="0" rIns="0">
            <a:spAutoFit/>
          </a:bodyPr>
          <a:lstStyle/>
          <a:p>
            <a:pPr algn="ctr">
              <a:lnSpc>
                <a:spcPts val="5599"/>
              </a:lnSpc>
            </a:pPr>
            <a:r>
              <a:rPr lang="en-US" b="true" sz="3999">
                <a:solidFill>
                  <a:srgbClr val="000000"/>
                </a:solidFill>
                <a:latin typeface="Aileron Bold"/>
                <a:ea typeface="Aileron Bold"/>
                <a:cs typeface="Aileron Bold"/>
                <a:sym typeface="Aileron Bold"/>
              </a:rPr>
              <a:t>Importance of Coffee Ratings</a:t>
            </a:r>
          </a:p>
        </p:txBody>
      </p:sp>
      <p:sp>
        <p:nvSpPr>
          <p:cNvPr name="TextBox 12" id="12"/>
          <p:cNvSpPr txBox="true"/>
          <p:nvPr/>
        </p:nvSpPr>
        <p:spPr>
          <a:xfrm rot="0">
            <a:off x="12257841" y="6286760"/>
            <a:ext cx="4761455" cy="1384300"/>
          </a:xfrm>
          <a:prstGeom prst="rect">
            <a:avLst/>
          </a:prstGeom>
        </p:spPr>
        <p:txBody>
          <a:bodyPr anchor="t" rtlCol="false" tIns="0" lIns="0" bIns="0" rIns="0">
            <a:spAutoFit/>
          </a:bodyPr>
          <a:lstStyle/>
          <a:p>
            <a:pPr algn="ctr">
              <a:lnSpc>
                <a:spcPts val="5599"/>
              </a:lnSpc>
            </a:pPr>
            <a:r>
              <a:rPr lang="en-US" b="true" sz="3999">
                <a:solidFill>
                  <a:srgbClr val="000000"/>
                </a:solidFill>
                <a:latin typeface="Aileron Bold"/>
                <a:ea typeface="Aileron Bold"/>
                <a:cs typeface="Aileron Bold"/>
                <a:sym typeface="Aileron Bold"/>
              </a:rPr>
              <a:t>Challenges in Selecting Coffee</a:t>
            </a:r>
          </a:p>
        </p:txBody>
      </p:sp>
      <p:grpSp>
        <p:nvGrpSpPr>
          <p:cNvPr name="Group 13" id="13"/>
          <p:cNvGrpSpPr/>
          <p:nvPr/>
        </p:nvGrpSpPr>
        <p:grpSpPr>
          <a:xfrm rot="0">
            <a:off x="2778689" y="3332834"/>
            <a:ext cx="2546851" cy="25468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D713A"/>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715"/>
                </a:lnSpc>
              </a:pPr>
            </a:p>
          </p:txBody>
        </p:sp>
      </p:grpSp>
      <p:sp>
        <p:nvSpPr>
          <p:cNvPr name="Freeform 16" id="16"/>
          <p:cNvSpPr/>
          <p:nvPr/>
        </p:nvSpPr>
        <p:spPr>
          <a:xfrm flipH="false" flipV="false" rot="0">
            <a:off x="3389984" y="3715602"/>
            <a:ext cx="1394161" cy="1903291"/>
          </a:xfrm>
          <a:custGeom>
            <a:avLst/>
            <a:gdLst/>
            <a:ahLst/>
            <a:cxnLst/>
            <a:rect r="r" b="b" t="t" l="l"/>
            <a:pathLst>
              <a:path h="1903291" w="1394161">
                <a:moveTo>
                  <a:pt x="0" y="0"/>
                </a:moveTo>
                <a:lnTo>
                  <a:pt x="1394161" y="0"/>
                </a:lnTo>
                <a:lnTo>
                  <a:pt x="1394161" y="1903291"/>
                </a:lnTo>
                <a:lnTo>
                  <a:pt x="0" y="1903291"/>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7530853" y="8975725"/>
            <a:ext cx="29420097" cy="6141445"/>
          </a:xfrm>
          <a:custGeom>
            <a:avLst/>
            <a:gdLst/>
            <a:ahLst/>
            <a:cxnLst/>
            <a:rect r="r" b="b" t="t" l="l"/>
            <a:pathLst>
              <a:path h="6141445" w="29420097">
                <a:moveTo>
                  <a:pt x="0" y="0"/>
                </a:moveTo>
                <a:lnTo>
                  <a:pt x="29420097" y="0"/>
                </a:lnTo>
                <a:lnTo>
                  <a:pt x="29420097" y="6141445"/>
                </a:lnTo>
                <a:lnTo>
                  <a:pt x="0" y="6141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31109" y="7880567"/>
            <a:ext cx="2882358" cy="1918078"/>
          </a:xfrm>
          <a:custGeom>
            <a:avLst/>
            <a:gdLst/>
            <a:ahLst/>
            <a:cxnLst/>
            <a:rect r="r" b="b" t="t" l="l"/>
            <a:pathLst>
              <a:path h="1918078" w="2882358">
                <a:moveTo>
                  <a:pt x="0" y="0"/>
                </a:moveTo>
                <a:lnTo>
                  <a:pt x="2882358" y="0"/>
                </a:lnTo>
                <a:lnTo>
                  <a:pt x="2882358" y="1918078"/>
                </a:lnTo>
                <a:lnTo>
                  <a:pt x="0" y="1918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64262" y="7210908"/>
            <a:ext cx="500626" cy="826343"/>
          </a:xfrm>
          <a:custGeom>
            <a:avLst/>
            <a:gdLst/>
            <a:ahLst/>
            <a:cxnLst/>
            <a:rect r="r" b="b" t="t" l="l"/>
            <a:pathLst>
              <a:path h="826343" w="500626">
                <a:moveTo>
                  <a:pt x="0" y="0"/>
                </a:moveTo>
                <a:lnTo>
                  <a:pt x="500626" y="0"/>
                </a:lnTo>
                <a:lnTo>
                  <a:pt x="500626" y="826343"/>
                </a:lnTo>
                <a:lnTo>
                  <a:pt x="0" y="8263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347428" y="1890073"/>
            <a:ext cx="7816305" cy="7908572"/>
          </a:xfrm>
          <a:custGeom>
            <a:avLst/>
            <a:gdLst/>
            <a:ahLst/>
            <a:cxnLst/>
            <a:rect r="r" b="b" t="t" l="l"/>
            <a:pathLst>
              <a:path h="7908572" w="7816305">
                <a:moveTo>
                  <a:pt x="0" y="0"/>
                </a:moveTo>
                <a:lnTo>
                  <a:pt x="7816306" y="0"/>
                </a:lnTo>
                <a:lnTo>
                  <a:pt x="7816306" y="7908572"/>
                </a:lnTo>
                <a:lnTo>
                  <a:pt x="0" y="790857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825561" y="6876456"/>
            <a:ext cx="1390122" cy="1294551"/>
          </a:xfrm>
          <a:custGeom>
            <a:avLst/>
            <a:gdLst/>
            <a:ahLst/>
            <a:cxnLst/>
            <a:rect r="r" b="b" t="t" l="l"/>
            <a:pathLst>
              <a:path h="1294551" w="1390122">
                <a:moveTo>
                  <a:pt x="0" y="0"/>
                </a:moveTo>
                <a:lnTo>
                  <a:pt x="1390122" y="0"/>
                </a:lnTo>
                <a:lnTo>
                  <a:pt x="1390122" y="1294550"/>
                </a:lnTo>
                <a:lnTo>
                  <a:pt x="0" y="12945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074268" y="7376315"/>
            <a:ext cx="543430" cy="776329"/>
          </a:xfrm>
          <a:custGeom>
            <a:avLst/>
            <a:gdLst/>
            <a:ahLst/>
            <a:cxnLst/>
            <a:rect r="r" b="b" t="t" l="l"/>
            <a:pathLst>
              <a:path h="776329" w="543430">
                <a:moveTo>
                  <a:pt x="0" y="0"/>
                </a:moveTo>
                <a:lnTo>
                  <a:pt x="543430" y="0"/>
                </a:lnTo>
                <a:lnTo>
                  <a:pt x="543430" y="776329"/>
                </a:lnTo>
                <a:lnTo>
                  <a:pt x="0" y="7763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1161409" y="-523875"/>
            <a:ext cx="1391008" cy="3479660"/>
            <a:chOff x="0" y="0"/>
            <a:chExt cx="1854678" cy="4639547"/>
          </a:xfrm>
        </p:grpSpPr>
        <p:sp>
          <p:nvSpPr>
            <p:cNvPr name="Freeform 9" id="9"/>
            <p:cNvSpPr/>
            <p:nvPr/>
          </p:nvSpPr>
          <p:spPr>
            <a:xfrm flipH="false" flipV="false" rot="0">
              <a:off x="297895" y="0"/>
              <a:ext cx="1258888" cy="1896955"/>
            </a:xfrm>
            <a:custGeom>
              <a:avLst/>
              <a:gdLst/>
              <a:ahLst/>
              <a:cxnLst/>
              <a:rect r="r" b="b" t="t" l="l"/>
              <a:pathLst>
                <a:path h="1896955" w="1258888">
                  <a:moveTo>
                    <a:pt x="0" y="0"/>
                  </a:moveTo>
                  <a:lnTo>
                    <a:pt x="1258888" y="0"/>
                  </a:lnTo>
                  <a:lnTo>
                    <a:pt x="1258888" y="1896955"/>
                  </a:lnTo>
                  <a:lnTo>
                    <a:pt x="0" y="1896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0" y="1896955"/>
              <a:ext cx="1854678" cy="2742592"/>
            </a:xfrm>
            <a:custGeom>
              <a:avLst/>
              <a:gdLst/>
              <a:ahLst/>
              <a:cxnLst/>
              <a:rect r="r" b="b" t="t" l="l"/>
              <a:pathLst>
                <a:path h="2742592" w="1854678">
                  <a:moveTo>
                    <a:pt x="0" y="0"/>
                  </a:moveTo>
                  <a:lnTo>
                    <a:pt x="1854678" y="0"/>
                  </a:lnTo>
                  <a:lnTo>
                    <a:pt x="1854678" y="2742592"/>
                  </a:lnTo>
                  <a:lnTo>
                    <a:pt x="0" y="27425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11" id="11"/>
          <p:cNvGrpSpPr/>
          <p:nvPr/>
        </p:nvGrpSpPr>
        <p:grpSpPr>
          <a:xfrm rot="0">
            <a:off x="4568911" y="-523875"/>
            <a:ext cx="1391008" cy="3479660"/>
            <a:chOff x="0" y="0"/>
            <a:chExt cx="1854678" cy="4639547"/>
          </a:xfrm>
        </p:grpSpPr>
        <p:sp>
          <p:nvSpPr>
            <p:cNvPr name="Freeform 12" id="12"/>
            <p:cNvSpPr/>
            <p:nvPr/>
          </p:nvSpPr>
          <p:spPr>
            <a:xfrm flipH="false" flipV="false" rot="0">
              <a:off x="297895" y="0"/>
              <a:ext cx="1258888" cy="1896955"/>
            </a:xfrm>
            <a:custGeom>
              <a:avLst/>
              <a:gdLst/>
              <a:ahLst/>
              <a:cxnLst/>
              <a:rect r="r" b="b" t="t" l="l"/>
              <a:pathLst>
                <a:path h="1896955" w="1258888">
                  <a:moveTo>
                    <a:pt x="0" y="0"/>
                  </a:moveTo>
                  <a:lnTo>
                    <a:pt x="1258888" y="0"/>
                  </a:lnTo>
                  <a:lnTo>
                    <a:pt x="1258888" y="1896955"/>
                  </a:lnTo>
                  <a:lnTo>
                    <a:pt x="0" y="1896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0" y="1896955"/>
              <a:ext cx="1854678" cy="2742592"/>
            </a:xfrm>
            <a:custGeom>
              <a:avLst/>
              <a:gdLst/>
              <a:ahLst/>
              <a:cxnLst/>
              <a:rect r="r" b="b" t="t" l="l"/>
              <a:pathLst>
                <a:path h="2742592" w="1854678">
                  <a:moveTo>
                    <a:pt x="0" y="0"/>
                  </a:moveTo>
                  <a:lnTo>
                    <a:pt x="1854678" y="0"/>
                  </a:lnTo>
                  <a:lnTo>
                    <a:pt x="1854678" y="2742592"/>
                  </a:lnTo>
                  <a:lnTo>
                    <a:pt x="0" y="27425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grpSp>
        <p:nvGrpSpPr>
          <p:cNvPr name="Group 14" id="14"/>
          <p:cNvGrpSpPr/>
          <p:nvPr/>
        </p:nvGrpSpPr>
        <p:grpSpPr>
          <a:xfrm rot="0">
            <a:off x="7976413" y="-523875"/>
            <a:ext cx="1391008" cy="3479660"/>
            <a:chOff x="0" y="0"/>
            <a:chExt cx="1854678" cy="4639547"/>
          </a:xfrm>
        </p:grpSpPr>
        <p:sp>
          <p:nvSpPr>
            <p:cNvPr name="Freeform 15" id="15"/>
            <p:cNvSpPr/>
            <p:nvPr/>
          </p:nvSpPr>
          <p:spPr>
            <a:xfrm flipH="false" flipV="false" rot="0">
              <a:off x="297895" y="0"/>
              <a:ext cx="1258888" cy="1896955"/>
            </a:xfrm>
            <a:custGeom>
              <a:avLst/>
              <a:gdLst/>
              <a:ahLst/>
              <a:cxnLst/>
              <a:rect r="r" b="b" t="t" l="l"/>
              <a:pathLst>
                <a:path h="1896955" w="1258888">
                  <a:moveTo>
                    <a:pt x="0" y="0"/>
                  </a:moveTo>
                  <a:lnTo>
                    <a:pt x="1258888" y="0"/>
                  </a:lnTo>
                  <a:lnTo>
                    <a:pt x="1258888" y="1896955"/>
                  </a:lnTo>
                  <a:lnTo>
                    <a:pt x="0" y="18969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6" id="16"/>
            <p:cNvSpPr/>
            <p:nvPr/>
          </p:nvSpPr>
          <p:spPr>
            <a:xfrm flipH="false" flipV="false" rot="0">
              <a:off x="0" y="1896955"/>
              <a:ext cx="1854678" cy="2742592"/>
            </a:xfrm>
            <a:custGeom>
              <a:avLst/>
              <a:gdLst/>
              <a:ahLst/>
              <a:cxnLst/>
              <a:rect r="r" b="b" t="t" l="l"/>
              <a:pathLst>
                <a:path h="2742592" w="1854678">
                  <a:moveTo>
                    <a:pt x="0" y="0"/>
                  </a:moveTo>
                  <a:lnTo>
                    <a:pt x="1854678" y="0"/>
                  </a:lnTo>
                  <a:lnTo>
                    <a:pt x="1854678" y="2742592"/>
                  </a:lnTo>
                  <a:lnTo>
                    <a:pt x="0" y="27425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TextBox 17" id="17"/>
          <p:cNvSpPr txBox="true"/>
          <p:nvPr/>
        </p:nvSpPr>
        <p:spPr>
          <a:xfrm rot="0">
            <a:off x="1161409" y="1782224"/>
            <a:ext cx="10629981" cy="1507076"/>
          </a:xfrm>
          <a:prstGeom prst="rect">
            <a:avLst/>
          </a:prstGeom>
        </p:spPr>
        <p:txBody>
          <a:bodyPr anchor="t" rtlCol="false" tIns="0" lIns="0" bIns="0" rIns="0">
            <a:spAutoFit/>
          </a:bodyPr>
          <a:lstStyle/>
          <a:p>
            <a:pPr algn="l">
              <a:lnSpc>
                <a:spcPts val="12273"/>
              </a:lnSpc>
            </a:pPr>
            <a:r>
              <a:rPr lang="en-US" sz="8766">
                <a:solidFill>
                  <a:srgbClr val="000000"/>
                </a:solidFill>
                <a:latin typeface="Alice"/>
                <a:ea typeface="Alice"/>
                <a:cs typeface="Alice"/>
                <a:sym typeface="Alice"/>
              </a:rPr>
              <a:t>Topic Outline</a:t>
            </a:r>
          </a:p>
        </p:txBody>
      </p:sp>
      <p:sp>
        <p:nvSpPr>
          <p:cNvPr name="TextBox 18" id="18"/>
          <p:cNvSpPr txBox="true"/>
          <p:nvPr/>
        </p:nvSpPr>
        <p:spPr>
          <a:xfrm rot="0">
            <a:off x="1661801" y="3743325"/>
            <a:ext cx="751962" cy="523875"/>
          </a:xfrm>
          <a:prstGeom prst="rect">
            <a:avLst/>
          </a:prstGeom>
        </p:spPr>
        <p:txBody>
          <a:bodyPr anchor="t" rtlCol="false" tIns="0" lIns="0" bIns="0" rIns="0">
            <a:spAutoFit/>
          </a:bodyPr>
          <a:lstStyle/>
          <a:p>
            <a:pPr algn="ctr">
              <a:lnSpc>
                <a:spcPts val="4200"/>
              </a:lnSpc>
            </a:pPr>
            <a:r>
              <a:rPr lang="en-US" sz="3000">
                <a:solidFill>
                  <a:srgbClr val="000000"/>
                </a:solidFill>
                <a:latin typeface="Poppins Medium"/>
                <a:ea typeface="Poppins Medium"/>
                <a:cs typeface="Poppins Medium"/>
                <a:sym typeface="Poppins Medium"/>
              </a:rPr>
              <a:t>1</a:t>
            </a:r>
          </a:p>
        </p:txBody>
      </p:sp>
      <p:sp>
        <p:nvSpPr>
          <p:cNvPr name="TextBox 19" id="19"/>
          <p:cNvSpPr txBox="true"/>
          <p:nvPr/>
        </p:nvSpPr>
        <p:spPr>
          <a:xfrm rot="0">
            <a:off x="1745860" y="5057775"/>
            <a:ext cx="583843" cy="523875"/>
          </a:xfrm>
          <a:prstGeom prst="rect">
            <a:avLst/>
          </a:prstGeom>
        </p:spPr>
        <p:txBody>
          <a:bodyPr anchor="t" rtlCol="false" tIns="0" lIns="0" bIns="0" rIns="0">
            <a:spAutoFit/>
          </a:bodyPr>
          <a:lstStyle/>
          <a:p>
            <a:pPr algn="ctr">
              <a:lnSpc>
                <a:spcPts val="4200"/>
              </a:lnSpc>
            </a:pPr>
            <a:r>
              <a:rPr lang="en-US" sz="3000">
                <a:solidFill>
                  <a:srgbClr val="000000"/>
                </a:solidFill>
                <a:latin typeface="Poppins Medium"/>
                <a:ea typeface="Poppins Medium"/>
                <a:cs typeface="Poppins Medium"/>
                <a:sym typeface="Poppins Medium"/>
              </a:rPr>
              <a:t>2</a:t>
            </a:r>
          </a:p>
        </p:txBody>
      </p:sp>
      <p:sp>
        <p:nvSpPr>
          <p:cNvPr name="TextBox 20" id="20"/>
          <p:cNvSpPr txBox="true"/>
          <p:nvPr/>
        </p:nvSpPr>
        <p:spPr>
          <a:xfrm rot="0">
            <a:off x="1736335" y="6372225"/>
            <a:ext cx="654963" cy="523875"/>
          </a:xfrm>
          <a:prstGeom prst="rect">
            <a:avLst/>
          </a:prstGeom>
        </p:spPr>
        <p:txBody>
          <a:bodyPr anchor="t" rtlCol="false" tIns="0" lIns="0" bIns="0" rIns="0">
            <a:spAutoFit/>
          </a:bodyPr>
          <a:lstStyle/>
          <a:p>
            <a:pPr algn="ctr">
              <a:lnSpc>
                <a:spcPts val="4200"/>
              </a:lnSpc>
            </a:pPr>
            <a:r>
              <a:rPr lang="en-US" sz="3000">
                <a:solidFill>
                  <a:srgbClr val="000000"/>
                </a:solidFill>
                <a:latin typeface="Poppins Medium"/>
                <a:ea typeface="Poppins Medium"/>
                <a:cs typeface="Poppins Medium"/>
                <a:sym typeface="Poppins Medium"/>
              </a:rPr>
              <a:t>3</a:t>
            </a:r>
          </a:p>
        </p:txBody>
      </p:sp>
      <p:sp>
        <p:nvSpPr>
          <p:cNvPr name="TextBox 21" id="21"/>
          <p:cNvSpPr txBox="true"/>
          <p:nvPr/>
        </p:nvSpPr>
        <p:spPr>
          <a:xfrm rot="0">
            <a:off x="1904051" y="7686675"/>
            <a:ext cx="319532" cy="523875"/>
          </a:xfrm>
          <a:prstGeom prst="rect">
            <a:avLst/>
          </a:prstGeom>
        </p:spPr>
        <p:txBody>
          <a:bodyPr anchor="t" rtlCol="false" tIns="0" lIns="0" bIns="0" rIns="0">
            <a:spAutoFit/>
          </a:bodyPr>
          <a:lstStyle/>
          <a:p>
            <a:pPr algn="ctr">
              <a:lnSpc>
                <a:spcPts val="4200"/>
              </a:lnSpc>
            </a:pPr>
            <a:r>
              <a:rPr lang="en-US" sz="3000">
                <a:solidFill>
                  <a:srgbClr val="000000"/>
                </a:solidFill>
                <a:latin typeface="Poppins Medium"/>
                <a:ea typeface="Poppins Medium"/>
                <a:cs typeface="Poppins Medium"/>
                <a:sym typeface="Poppins Medium"/>
              </a:rPr>
              <a:t>4</a:t>
            </a:r>
          </a:p>
        </p:txBody>
      </p:sp>
      <p:sp>
        <p:nvSpPr>
          <p:cNvPr name="TextBox 22" id="22"/>
          <p:cNvSpPr txBox="true"/>
          <p:nvPr/>
        </p:nvSpPr>
        <p:spPr>
          <a:xfrm rot="0">
            <a:off x="2879711" y="3632200"/>
            <a:ext cx="7194557" cy="688975"/>
          </a:xfrm>
          <a:prstGeom prst="rect">
            <a:avLst/>
          </a:prstGeom>
        </p:spPr>
        <p:txBody>
          <a:bodyPr anchor="t" rtlCol="false" tIns="0" lIns="0" bIns="0" rIns="0">
            <a:spAutoFit/>
          </a:bodyPr>
          <a:lstStyle/>
          <a:p>
            <a:pPr algn="l">
              <a:lnSpc>
                <a:spcPts val="5599"/>
              </a:lnSpc>
            </a:pPr>
            <a:r>
              <a:rPr lang="en-US" sz="3999">
                <a:solidFill>
                  <a:srgbClr val="000000"/>
                </a:solidFill>
                <a:latin typeface="Tenor Sans"/>
                <a:ea typeface="Tenor Sans"/>
                <a:cs typeface="Tenor Sans"/>
                <a:sym typeface="Tenor Sans"/>
              </a:rPr>
              <a:t>Introduction &amp; Objectives</a:t>
            </a:r>
          </a:p>
        </p:txBody>
      </p:sp>
      <p:sp>
        <p:nvSpPr>
          <p:cNvPr name="TextBox 23" id="23"/>
          <p:cNvSpPr txBox="true"/>
          <p:nvPr/>
        </p:nvSpPr>
        <p:spPr>
          <a:xfrm rot="0">
            <a:off x="2879711" y="4873625"/>
            <a:ext cx="5792206" cy="688975"/>
          </a:xfrm>
          <a:prstGeom prst="rect">
            <a:avLst/>
          </a:prstGeom>
        </p:spPr>
        <p:txBody>
          <a:bodyPr anchor="t" rtlCol="false" tIns="0" lIns="0" bIns="0" rIns="0">
            <a:spAutoFit/>
          </a:bodyPr>
          <a:lstStyle/>
          <a:p>
            <a:pPr algn="l">
              <a:lnSpc>
                <a:spcPts val="5599"/>
              </a:lnSpc>
            </a:pPr>
            <a:r>
              <a:rPr lang="en-US" sz="3999">
                <a:solidFill>
                  <a:srgbClr val="000000"/>
                </a:solidFill>
                <a:latin typeface="Tenor Sans"/>
                <a:ea typeface="Tenor Sans"/>
                <a:cs typeface="Tenor Sans"/>
                <a:sym typeface="Tenor Sans"/>
              </a:rPr>
              <a:t>Dataset Overview</a:t>
            </a:r>
          </a:p>
        </p:txBody>
      </p:sp>
      <p:sp>
        <p:nvSpPr>
          <p:cNvPr name="TextBox 24" id="24"/>
          <p:cNvSpPr txBox="true"/>
          <p:nvPr/>
        </p:nvSpPr>
        <p:spPr>
          <a:xfrm rot="0">
            <a:off x="2879711" y="6261100"/>
            <a:ext cx="5792206" cy="688975"/>
          </a:xfrm>
          <a:prstGeom prst="rect">
            <a:avLst/>
          </a:prstGeom>
        </p:spPr>
        <p:txBody>
          <a:bodyPr anchor="t" rtlCol="false" tIns="0" lIns="0" bIns="0" rIns="0">
            <a:spAutoFit/>
          </a:bodyPr>
          <a:lstStyle/>
          <a:p>
            <a:pPr algn="just">
              <a:lnSpc>
                <a:spcPts val="5599"/>
              </a:lnSpc>
            </a:pPr>
            <a:r>
              <a:rPr lang="en-US" sz="3999">
                <a:solidFill>
                  <a:srgbClr val="000000"/>
                </a:solidFill>
                <a:latin typeface="Tenor Sans"/>
                <a:ea typeface="Tenor Sans"/>
                <a:cs typeface="Tenor Sans"/>
                <a:sym typeface="Tenor Sans"/>
              </a:rPr>
              <a:t>Background</a:t>
            </a:r>
          </a:p>
        </p:txBody>
      </p:sp>
      <p:sp>
        <p:nvSpPr>
          <p:cNvPr name="TextBox 25" id="25"/>
          <p:cNvSpPr txBox="true"/>
          <p:nvPr/>
        </p:nvSpPr>
        <p:spPr>
          <a:xfrm rot="0">
            <a:off x="2879711" y="7667625"/>
            <a:ext cx="5318048" cy="1251585"/>
          </a:xfrm>
          <a:prstGeom prst="rect">
            <a:avLst/>
          </a:prstGeom>
        </p:spPr>
        <p:txBody>
          <a:bodyPr anchor="t" rtlCol="false" tIns="0" lIns="0" bIns="0" rIns="0">
            <a:spAutoFit/>
          </a:bodyPr>
          <a:lstStyle/>
          <a:p>
            <a:pPr algn="l">
              <a:lnSpc>
                <a:spcPts val="5040"/>
              </a:lnSpc>
            </a:pPr>
            <a:r>
              <a:rPr lang="en-US" sz="3600">
                <a:solidFill>
                  <a:srgbClr val="000000"/>
                </a:solidFill>
                <a:latin typeface="Tenor Sans"/>
                <a:ea typeface="Tenor Sans"/>
                <a:cs typeface="Tenor Sans"/>
                <a:sym typeface="Tenor Sans"/>
              </a:rPr>
              <a:t>Limitations &amp; References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9324625" y="6341631"/>
            <a:ext cx="12946857" cy="7153138"/>
          </a:xfrm>
          <a:custGeom>
            <a:avLst/>
            <a:gdLst/>
            <a:ahLst/>
            <a:cxnLst/>
            <a:rect r="r" b="b" t="t" l="l"/>
            <a:pathLst>
              <a:path h="7153138" w="12946857">
                <a:moveTo>
                  <a:pt x="0" y="0"/>
                </a:moveTo>
                <a:lnTo>
                  <a:pt x="12946857" y="0"/>
                </a:lnTo>
                <a:lnTo>
                  <a:pt x="12946857" y="7153138"/>
                </a:lnTo>
                <a:lnTo>
                  <a:pt x="0" y="7153138"/>
                </a:lnTo>
                <a:lnTo>
                  <a:pt x="0" y="0"/>
                </a:lnTo>
                <a:close/>
              </a:path>
            </a:pathLst>
          </a:custGeom>
          <a:blipFill>
            <a:blip r:embed="rId2"/>
            <a:stretch>
              <a:fillRect l="0" t="0" r="0" b="0"/>
            </a:stretch>
          </a:blipFill>
        </p:spPr>
      </p:sp>
      <p:sp>
        <p:nvSpPr>
          <p:cNvPr name="Freeform 3" id="3"/>
          <p:cNvSpPr/>
          <p:nvPr/>
        </p:nvSpPr>
        <p:spPr>
          <a:xfrm flipH="false" flipV="false" rot="0">
            <a:off x="15243502" y="3075671"/>
            <a:ext cx="3340937" cy="4156687"/>
          </a:xfrm>
          <a:custGeom>
            <a:avLst/>
            <a:gdLst/>
            <a:ahLst/>
            <a:cxnLst/>
            <a:rect r="r" b="b" t="t" l="l"/>
            <a:pathLst>
              <a:path h="4156687" w="3340937">
                <a:moveTo>
                  <a:pt x="0" y="0"/>
                </a:moveTo>
                <a:lnTo>
                  <a:pt x="3340937" y="0"/>
                </a:lnTo>
                <a:lnTo>
                  <a:pt x="3340937" y="4156687"/>
                </a:lnTo>
                <a:lnTo>
                  <a:pt x="0" y="41566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40766" y="3979688"/>
            <a:ext cx="2175882" cy="3108403"/>
          </a:xfrm>
          <a:custGeom>
            <a:avLst/>
            <a:gdLst/>
            <a:ahLst/>
            <a:cxnLst/>
            <a:rect r="r" b="b" t="t" l="l"/>
            <a:pathLst>
              <a:path h="3108403" w="2175882">
                <a:moveTo>
                  <a:pt x="0" y="0"/>
                </a:moveTo>
                <a:lnTo>
                  <a:pt x="2175882" y="0"/>
                </a:lnTo>
                <a:lnTo>
                  <a:pt x="2175882" y="3108403"/>
                </a:lnTo>
                <a:lnTo>
                  <a:pt x="0" y="31084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5" id="5"/>
          <p:cNvPicPr>
            <a:picLocks noChangeAspect="true"/>
          </p:cNvPicPr>
          <p:nvPr/>
        </p:nvPicPr>
        <p:blipFill>
          <a:blip r:embed="rId7"/>
          <a:srcRect l="0" t="0" r="0" b="0"/>
          <a:stretch>
            <a:fillRect/>
          </a:stretch>
        </p:blipFill>
        <p:spPr>
          <a:xfrm flipH="false" flipV="false" rot="0">
            <a:off x="13602413" y="5638665"/>
            <a:ext cx="2338515" cy="2474619"/>
          </a:xfrm>
          <a:prstGeom prst="rect">
            <a:avLst/>
          </a:prstGeom>
        </p:spPr>
      </p:pic>
      <p:sp>
        <p:nvSpPr>
          <p:cNvPr name="Freeform 6" id="6"/>
          <p:cNvSpPr/>
          <p:nvPr/>
        </p:nvSpPr>
        <p:spPr>
          <a:xfrm flipH="false" flipV="false" rot="0">
            <a:off x="10927866" y="5382615"/>
            <a:ext cx="1712899" cy="2486968"/>
          </a:xfrm>
          <a:custGeom>
            <a:avLst/>
            <a:gdLst/>
            <a:ahLst/>
            <a:cxnLst/>
            <a:rect r="r" b="b" t="t" l="l"/>
            <a:pathLst>
              <a:path h="2486968" w="1712899">
                <a:moveTo>
                  <a:pt x="0" y="0"/>
                </a:moveTo>
                <a:lnTo>
                  <a:pt x="1712900" y="0"/>
                </a:lnTo>
                <a:lnTo>
                  <a:pt x="1712900" y="2486968"/>
                </a:lnTo>
                <a:lnTo>
                  <a:pt x="0" y="2486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3206609" y="8097399"/>
            <a:ext cx="3890022" cy="4679726"/>
          </a:xfrm>
          <a:custGeom>
            <a:avLst/>
            <a:gdLst/>
            <a:ahLst/>
            <a:cxnLst/>
            <a:rect r="r" b="b" t="t" l="l"/>
            <a:pathLst>
              <a:path h="4679726" w="3890022">
                <a:moveTo>
                  <a:pt x="0" y="0"/>
                </a:moveTo>
                <a:lnTo>
                  <a:pt x="3890021" y="0"/>
                </a:lnTo>
                <a:lnTo>
                  <a:pt x="3890021" y="4679726"/>
                </a:lnTo>
                <a:lnTo>
                  <a:pt x="0" y="4679726"/>
                </a:lnTo>
                <a:lnTo>
                  <a:pt x="0" y="0"/>
                </a:lnTo>
                <a:close/>
              </a:path>
            </a:pathLst>
          </a:custGeom>
          <a:blipFill>
            <a:blip r:embed="rId10"/>
            <a:stretch>
              <a:fillRect l="0" t="0" r="0" b="0"/>
            </a:stretch>
          </a:blipFill>
        </p:spPr>
      </p:sp>
      <p:sp>
        <p:nvSpPr>
          <p:cNvPr name="Freeform 8" id="8"/>
          <p:cNvSpPr/>
          <p:nvPr/>
        </p:nvSpPr>
        <p:spPr>
          <a:xfrm flipH="false" flipV="false" rot="-8205060">
            <a:off x="9101146" y="-2752650"/>
            <a:ext cx="6894979" cy="6403712"/>
          </a:xfrm>
          <a:custGeom>
            <a:avLst/>
            <a:gdLst/>
            <a:ahLst/>
            <a:cxnLst/>
            <a:rect r="r" b="b" t="t" l="l"/>
            <a:pathLst>
              <a:path h="6403712" w="6894979">
                <a:moveTo>
                  <a:pt x="0" y="0"/>
                </a:moveTo>
                <a:lnTo>
                  <a:pt x="6894978" y="0"/>
                </a:lnTo>
                <a:lnTo>
                  <a:pt x="6894978" y="6403711"/>
                </a:lnTo>
                <a:lnTo>
                  <a:pt x="0" y="6403711"/>
                </a:lnTo>
                <a:lnTo>
                  <a:pt x="0" y="0"/>
                </a:lnTo>
                <a:close/>
              </a:path>
            </a:pathLst>
          </a:custGeom>
          <a:blipFill>
            <a:blip r:embed="rId11"/>
            <a:stretch>
              <a:fillRect l="0" t="0" r="0" b="0"/>
            </a:stretch>
          </a:blipFill>
        </p:spPr>
      </p:sp>
      <p:sp>
        <p:nvSpPr>
          <p:cNvPr name="TextBox 9" id="9"/>
          <p:cNvSpPr txBox="true"/>
          <p:nvPr/>
        </p:nvSpPr>
        <p:spPr>
          <a:xfrm rot="0">
            <a:off x="810130" y="419004"/>
            <a:ext cx="7033596" cy="1543050"/>
          </a:xfrm>
          <a:prstGeom prst="rect">
            <a:avLst/>
          </a:prstGeom>
        </p:spPr>
        <p:txBody>
          <a:bodyPr anchor="t" rtlCol="false" tIns="0" lIns="0" bIns="0" rIns="0">
            <a:spAutoFit/>
          </a:bodyPr>
          <a:lstStyle/>
          <a:p>
            <a:pPr algn="l">
              <a:lnSpc>
                <a:spcPts val="12599"/>
              </a:lnSpc>
            </a:pPr>
            <a:r>
              <a:rPr lang="en-US" sz="9000">
                <a:solidFill>
                  <a:srgbClr val="000000"/>
                </a:solidFill>
                <a:latin typeface="Alice"/>
                <a:ea typeface="Alice"/>
                <a:cs typeface="Alice"/>
                <a:sym typeface="Alice"/>
              </a:rPr>
              <a:t>Objectives</a:t>
            </a:r>
          </a:p>
        </p:txBody>
      </p:sp>
      <p:sp>
        <p:nvSpPr>
          <p:cNvPr name="Freeform 10" id="10"/>
          <p:cNvSpPr/>
          <p:nvPr/>
        </p:nvSpPr>
        <p:spPr>
          <a:xfrm flipH="false" flipV="false" rot="0">
            <a:off x="621361" y="2811383"/>
            <a:ext cx="496483" cy="837624"/>
          </a:xfrm>
          <a:custGeom>
            <a:avLst/>
            <a:gdLst/>
            <a:ahLst/>
            <a:cxnLst/>
            <a:rect r="r" b="b" t="t" l="l"/>
            <a:pathLst>
              <a:path h="837624" w="496483">
                <a:moveTo>
                  <a:pt x="0" y="0"/>
                </a:moveTo>
                <a:lnTo>
                  <a:pt x="496482" y="0"/>
                </a:lnTo>
                <a:lnTo>
                  <a:pt x="496482" y="837624"/>
                </a:lnTo>
                <a:lnTo>
                  <a:pt x="0" y="837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621361" y="4169741"/>
            <a:ext cx="496483" cy="837624"/>
          </a:xfrm>
          <a:custGeom>
            <a:avLst/>
            <a:gdLst/>
            <a:ahLst/>
            <a:cxnLst/>
            <a:rect r="r" b="b" t="t" l="l"/>
            <a:pathLst>
              <a:path h="837624" w="496483">
                <a:moveTo>
                  <a:pt x="0" y="0"/>
                </a:moveTo>
                <a:lnTo>
                  <a:pt x="496482" y="0"/>
                </a:lnTo>
                <a:lnTo>
                  <a:pt x="496482" y="837625"/>
                </a:lnTo>
                <a:lnTo>
                  <a:pt x="0" y="8376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643042" y="5527729"/>
            <a:ext cx="496483" cy="837624"/>
          </a:xfrm>
          <a:custGeom>
            <a:avLst/>
            <a:gdLst/>
            <a:ahLst/>
            <a:cxnLst/>
            <a:rect r="r" b="b" t="t" l="l"/>
            <a:pathLst>
              <a:path h="837624" w="496483">
                <a:moveTo>
                  <a:pt x="0" y="0"/>
                </a:moveTo>
                <a:lnTo>
                  <a:pt x="496483" y="0"/>
                </a:lnTo>
                <a:lnTo>
                  <a:pt x="496483" y="837625"/>
                </a:lnTo>
                <a:lnTo>
                  <a:pt x="0" y="8376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621361" y="6885718"/>
            <a:ext cx="496483" cy="837624"/>
          </a:xfrm>
          <a:custGeom>
            <a:avLst/>
            <a:gdLst/>
            <a:ahLst/>
            <a:cxnLst/>
            <a:rect r="r" b="b" t="t" l="l"/>
            <a:pathLst>
              <a:path h="837624" w="496483">
                <a:moveTo>
                  <a:pt x="0" y="0"/>
                </a:moveTo>
                <a:lnTo>
                  <a:pt x="496482" y="0"/>
                </a:lnTo>
                <a:lnTo>
                  <a:pt x="496482" y="837624"/>
                </a:lnTo>
                <a:lnTo>
                  <a:pt x="0" y="837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1478636" y="2700974"/>
            <a:ext cx="7845989" cy="991766"/>
          </a:xfrm>
          <a:prstGeom prst="rect">
            <a:avLst/>
          </a:prstGeom>
        </p:spPr>
        <p:txBody>
          <a:bodyPr anchor="t" rtlCol="false" tIns="0" lIns="0" bIns="0" rIns="0">
            <a:spAutoFit/>
          </a:bodyPr>
          <a:lstStyle/>
          <a:p>
            <a:pPr algn="just">
              <a:lnSpc>
                <a:spcPts val="3983"/>
              </a:lnSpc>
            </a:pPr>
            <a:r>
              <a:rPr lang="en-US" sz="2845">
                <a:solidFill>
                  <a:srgbClr val="000000"/>
                </a:solidFill>
                <a:latin typeface="Arimo"/>
                <a:ea typeface="Arimo"/>
                <a:cs typeface="Arimo"/>
                <a:sym typeface="Arimo"/>
              </a:rPr>
              <a:t>Develop an Interactive Coffee Recommendation Model</a:t>
            </a:r>
          </a:p>
        </p:txBody>
      </p:sp>
      <p:sp>
        <p:nvSpPr>
          <p:cNvPr name="TextBox 15" id="15"/>
          <p:cNvSpPr txBox="true"/>
          <p:nvPr/>
        </p:nvSpPr>
        <p:spPr>
          <a:xfrm rot="0">
            <a:off x="1478636" y="5689454"/>
            <a:ext cx="7845989" cy="991766"/>
          </a:xfrm>
          <a:prstGeom prst="rect">
            <a:avLst/>
          </a:prstGeom>
        </p:spPr>
        <p:txBody>
          <a:bodyPr anchor="t" rtlCol="false" tIns="0" lIns="0" bIns="0" rIns="0">
            <a:spAutoFit/>
          </a:bodyPr>
          <a:lstStyle/>
          <a:p>
            <a:pPr algn="just">
              <a:lnSpc>
                <a:spcPts val="3983"/>
              </a:lnSpc>
            </a:pPr>
            <a:r>
              <a:rPr lang="en-US" sz="2845">
                <a:solidFill>
                  <a:srgbClr val="000000"/>
                </a:solidFill>
                <a:latin typeface="Arimo"/>
                <a:ea typeface="Arimo"/>
                <a:cs typeface="Arimo"/>
                <a:sym typeface="Arimo"/>
              </a:rPr>
              <a:t>Ensure Data Integrity and Consistency</a:t>
            </a:r>
          </a:p>
          <a:p>
            <a:pPr algn="just">
              <a:lnSpc>
                <a:spcPts val="3983"/>
              </a:lnSpc>
            </a:pPr>
          </a:p>
        </p:txBody>
      </p:sp>
      <p:sp>
        <p:nvSpPr>
          <p:cNvPr name="TextBox 16" id="16"/>
          <p:cNvSpPr txBox="true"/>
          <p:nvPr/>
        </p:nvSpPr>
        <p:spPr>
          <a:xfrm rot="0">
            <a:off x="1478636" y="4070543"/>
            <a:ext cx="7845989" cy="1490449"/>
          </a:xfrm>
          <a:prstGeom prst="rect">
            <a:avLst/>
          </a:prstGeom>
        </p:spPr>
        <p:txBody>
          <a:bodyPr anchor="t" rtlCol="false" tIns="0" lIns="0" bIns="0" rIns="0">
            <a:spAutoFit/>
          </a:bodyPr>
          <a:lstStyle/>
          <a:p>
            <a:pPr algn="just">
              <a:lnSpc>
                <a:spcPts val="3983"/>
              </a:lnSpc>
            </a:pPr>
            <a:r>
              <a:rPr lang="en-US" sz="2845">
                <a:solidFill>
                  <a:srgbClr val="000000"/>
                </a:solidFill>
                <a:latin typeface="Arimo"/>
                <a:ea typeface="Arimo"/>
                <a:cs typeface="Arimo"/>
                <a:sym typeface="Arimo"/>
              </a:rPr>
              <a:t>Enhance User Experience through Data Visualization</a:t>
            </a:r>
          </a:p>
          <a:p>
            <a:pPr algn="just">
              <a:lnSpc>
                <a:spcPts val="3983"/>
              </a:lnSpc>
            </a:pPr>
          </a:p>
        </p:txBody>
      </p:sp>
      <p:sp>
        <p:nvSpPr>
          <p:cNvPr name="TextBox 17" id="17"/>
          <p:cNvSpPr txBox="true"/>
          <p:nvPr/>
        </p:nvSpPr>
        <p:spPr>
          <a:xfrm rot="0">
            <a:off x="1478636" y="6809299"/>
            <a:ext cx="7845989" cy="1490449"/>
          </a:xfrm>
          <a:prstGeom prst="rect">
            <a:avLst/>
          </a:prstGeom>
        </p:spPr>
        <p:txBody>
          <a:bodyPr anchor="t" rtlCol="false" tIns="0" lIns="0" bIns="0" rIns="0">
            <a:spAutoFit/>
          </a:bodyPr>
          <a:lstStyle/>
          <a:p>
            <a:pPr algn="just">
              <a:lnSpc>
                <a:spcPts val="3983"/>
              </a:lnSpc>
            </a:pPr>
            <a:r>
              <a:rPr lang="en-US" sz="2845">
                <a:solidFill>
                  <a:srgbClr val="000000"/>
                </a:solidFill>
                <a:latin typeface="Arimo"/>
                <a:ea typeface="Arimo"/>
                <a:cs typeface="Arimo"/>
                <a:sym typeface="Arimo"/>
              </a:rPr>
              <a:t>Leverage Machine Learning for Accurate Predictions</a:t>
            </a:r>
          </a:p>
          <a:p>
            <a:pPr algn="just">
              <a:lnSpc>
                <a:spcPts val="398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0" y="1028700"/>
            <a:ext cx="7632445" cy="8851409"/>
            <a:chOff x="0" y="0"/>
            <a:chExt cx="10176594" cy="11801879"/>
          </a:xfrm>
        </p:grpSpPr>
        <p:sp>
          <p:nvSpPr>
            <p:cNvPr name="Freeform 3" id="3"/>
            <p:cNvSpPr/>
            <p:nvPr/>
          </p:nvSpPr>
          <p:spPr>
            <a:xfrm flipH="false" flipV="false" rot="0">
              <a:off x="594043" y="3799691"/>
              <a:ext cx="9422194" cy="7478866"/>
            </a:xfrm>
            <a:custGeom>
              <a:avLst/>
              <a:gdLst/>
              <a:ahLst/>
              <a:cxnLst/>
              <a:rect r="r" b="b" t="t" l="l"/>
              <a:pathLst>
                <a:path h="7478866" w="9422194">
                  <a:moveTo>
                    <a:pt x="0" y="0"/>
                  </a:moveTo>
                  <a:lnTo>
                    <a:pt x="9422194" y="0"/>
                  </a:lnTo>
                  <a:lnTo>
                    <a:pt x="9422194" y="7478866"/>
                  </a:lnTo>
                  <a:lnTo>
                    <a:pt x="0" y="7478866"/>
                  </a:lnTo>
                  <a:lnTo>
                    <a:pt x="0" y="0"/>
                  </a:lnTo>
                  <a:close/>
                </a:path>
              </a:pathLst>
            </a:custGeom>
            <a:blipFill>
              <a:blip r:embed="rId2">
                <a:alphaModFix amt="6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07438">
              <a:off x="1805027" y="8520666"/>
              <a:ext cx="8218327" cy="2691502"/>
            </a:xfrm>
            <a:custGeom>
              <a:avLst/>
              <a:gdLst/>
              <a:ahLst/>
              <a:cxnLst/>
              <a:rect r="r" b="b" t="t" l="l"/>
              <a:pathLst>
                <a:path h="2691502" w="8218327">
                  <a:moveTo>
                    <a:pt x="0" y="0"/>
                  </a:moveTo>
                  <a:lnTo>
                    <a:pt x="8218328" y="0"/>
                  </a:lnTo>
                  <a:lnTo>
                    <a:pt x="8218328" y="2691502"/>
                  </a:lnTo>
                  <a:lnTo>
                    <a:pt x="0" y="2691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94043" y="6099467"/>
              <a:ext cx="4362451" cy="3878727"/>
            </a:xfrm>
            <a:custGeom>
              <a:avLst/>
              <a:gdLst/>
              <a:ahLst/>
              <a:cxnLst/>
              <a:rect r="r" b="b" t="t" l="l"/>
              <a:pathLst>
                <a:path h="3878727" w="4362451">
                  <a:moveTo>
                    <a:pt x="0" y="0"/>
                  </a:moveTo>
                  <a:lnTo>
                    <a:pt x="4362452" y="0"/>
                  </a:lnTo>
                  <a:lnTo>
                    <a:pt x="4362452" y="3878726"/>
                  </a:lnTo>
                  <a:lnTo>
                    <a:pt x="0" y="3878726"/>
                  </a:lnTo>
                  <a:lnTo>
                    <a:pt x="0" y="0"/>
                  </a:lnTo>
                  <a:close/>
                </a:path>
              </a:pathLst>
            </a:custGeom>
            <a:blipFill>
              <a:blip r:embed="rId6"/>
              <a:stretch>
                <a:fillRect l="-2256" t="0" r="0" b="-3795"/>
              </a:stretch>
            </a:blipFill>
          </p:spPr>
        </p:sp>
        <p:sp>
          <p:nvSpPr>
            <p:cNvPr name="Freeform 6" id="6"/>
            <p:cNvSpPr/>
            <p:nvPr/>
          </p:nvSpPr>
          <p:spPr>
            <a:xfrm flipH="false" flipV="false" rot="-749159">
              <a:off x="699058" y="458261"/>
              <a:ext cx="5006552" cy="7014433"/>
            </a:xfrm>
            <a:custGeom>
              <a:avLst/>
              <a:gdLst/>
              <a:ahLst/>
              <a:cxnLst/>
              <a:rect r="r" b="b" t="t" l="l"/>
              <a:pathLst>
                <a:path h="7014433" w="5006552">
                  <a:moveTo>
                    <a:pt x="0" y="0"/>
                  </a:moveTo>
                  <a:lnTo>
                    <a:pt x="5006552" y="0"/>
                  </a:lnTo>
                  <a:lnTo>
                    <a:pt x="5006552" y="7014433"/>
                  </a:lnTo>
                  <a:lnTo>
                    <a:pt x="0" y="701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912380">
              <a:off x="1386124" y="4826192"/>
              <a:ext cx="1932511" cy="2546548"/>
            </a:xfrm>
            <a:custGeom>
              <a:avLst/>
              <a:gdLst/>
              <a:ahLst/>
              <a:cxnLst/>
              <a:rect r="r" b="b" t="t" l="l"/>
              <a:pathLst>
                <a:path h="2546548" w="1932511">
                  <a:moveTo>
                    <a:pt x="0" y="0"/>
                  </a:moveTo>
                  <a:lnTo>
                    <a:pt x="1932511" y="0"/>
                  </a:lnTo>
                  <a:lnTo>
                    <a:pt x="1932511" y="2546549"/>
                  </a:lnTo>
                  <a:lnTo>
                    <a:pt x="0" y="2546549"/>
                  </a:lnTo>
                  <a:lnTo>
                    <a:pt x="0" y="0"/>
                  </a:lnTo>
                  <a:close/>
                </a:path>
              </a:pathLst>
            </a:custGeom>
            <a:blipFill>
              <a:blip r:embed="rId6"/>
              <a:stretch>
                <a:fillRect l="-53613" t="0" r="-44677" b="-35806"/>
              </a:stretch>
            </a:blipFill>
          </p:spPr>
        </p:sp>
        <p:sp>
          <p:nvSpPr>
            <p:cNvPr name="Freeform 8" id="8"/>
            <p:cNvSpPr/>
            <p:nvPr/>
          </p:nvSpPr>
          <p:spPr>
            <a:xfrm flipH="true" flipV="false" rot="-912380">
              <a:off x="1323872" y="4715660"/>
              <a:ext cx="1932511" cy="2274659"/>
            </a:xfrm>
            <a:custGeom>
              <a:avLst/>
              <a:gdLst/>
              <a:ahLst/>
              <a:cxnLst/>
              <a:rect r="r" b="b" t="t" l="l"/>
              <a:pathLst>
                <a:path h="2274659" w="1932511">
                  <a:moveTo>
                    <a:pt x="1932511" y="0"/>
                  </a:moveTo>
                  <a:lnTo>
                    <a:pt x="0" y="0"/>
                  </a:lnTo>
                  <a:lnTo>
                    <a:pt x="0" y="2274659"/>
                  </a:lnTo>
                  <a:lnTo>
                    <a:pt x="1932511" y="2274659"/>
                  </a:lnTo>
                  <a:lnTo>
                    <a:pt x="1932511" y="0"/>
                  </a:lnTo>
                  <a:close/>
                </a:path>
              </a:pathLst>
            </a:custGeom>
            <a:blipFill>
              <a:blip r:embed="rId6"/>
              <a:stretch>
                <a:fillRect l="-53613" t="-11952" r="-44677" b="-40086"/>
              </a:stretch>
            </a:blipFill>
          </p:spPr>
        </p:sp>
        <p:sp>
          <p:nvSpPr>
            <p:cNvPr name="Freeform 9" id="9"/>
            <p:cNvSpPr/>
            <p:nvPr/>
          </p:nvSpPr>
          <p:spPr>
            <a:xfrm flipH="false" flipV="false" rot="0">
              <a:off x="4806351" y="3658855"/>
              <a:ext cx="2215680" cy="3545088"/>
            </a:xfrm>
            <a:custGeom>
              <a:avLst/>
              <a:gdLst/>
              <a:ahLst/>
              <a:cxnLst/>
              <a:rect r="r" b="b" t="t" l="l"/>
              <a:pathLst>
                <a:path h="3545088" w="2215680">
                  <a:moveTo>
                    <a:pt x="0" y="0"/>
                  </a:moveTo>
                  <a:lnTo>
                    <a:pt x="2215680" y="0"/>
                  </a:lnTo>
                  <a:lnTo>
                    <a:pt x="2215680" y="3545088"/>
                  </a:lnTo>
                  <a:lnTo>
                    <a:pt x="0" y="35450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sp>
        <p:nvSpPr>
          <p:cNvPr name="Freeform 10" id="10"/>
          <p:cNvSpPr/>
          <p:nvPr/>
        </p:nvSpPr>
        <p:spPr>
          <a:xfrm flipH="false" flipV="false" rot="0">
            <a:off x="15661716" y="8417989"/>
            <a:ext cx="5750451" cy="5340731"/>
          </a:xfrm>
          <a:custGeom>
            <a:avLst/>
            <a:gdLst/>
            <a:ahLst/>
            <a:cxnLst/>
            <a:rect r="r" b="b" t="t" l="l"/>
            <a:pathLst>
              <a:path h="5340731" w="5750451">
                <a:moveTo>
                  <a:pt x="0" y="0"/>
                </a:moveTo>
                <a:lnTo>
                  <a:pt x="5750451" y="0"/>
                </a:lnTo>
                <a:lnTo>
                  <a:pt x="5750451" y="5340732"/>
                </a:lnTo>
                <a:lnTo>
                  <a:pt x="0" y="5340732"/>
                </a:lnTo>
                <a:lnTo>
                  <a:pt x="0" y="0"/>
                </a:lnTo>
                <a:close/>
              </a:path>
            </a:pathLst>
          </a:custGeom>
          <a:blipFill>
            <a:blip r:embed="rId11"/>
            <a:stretch>
              <a:fillRect l="0" t="0" r="0" b="0"/>
            </a:stretch>
          </a:blipFill>
        </p:spPr>
      </p:sp>
      <p:sp>
        <p:nvSpPr>
          <p:cNvPr name="TextBox 11" id="11"/>
          <p:cNvSpPr txBox="true"/>
          <p:nvPr/>
        </p:nvSpPr>
        <p:spPr>
          <a:xfrm rot="0">
            <a:off x="4081003" y="280526"/>
            <a:ext cx="10125994" cy="1334423"/>
          </a:xfrm>
          <a:prstGeom prst="rect">
            <a:avLst/>
          </a:prstGeom>
        </p:spPr>
        <p:txBody>
          <a:bodyPr anchor="t" rtlCol="false" tIns="0" lIns="0" bIns="0" rIns="0">
            <a:spAutoFit/>
          </a:bodyPr>
          <a:lstStyle/>
          <a:p>
            <a:pPr algn="r">
              <a:lnSpc>
                <a:spcPts val="10770"/>
              </a:lnSpc>
            </a:pPr>
            <a:r>
              <a:rPr lang="en-US" sz="7693">
                <a:solidFill>
                  <a:srgbClr val="000000"/>
                </a:solidFill>
                <a:latin typeface="Alice"/>
                <a:ea typeface="Alice"/>
                <a:cs typeface="Alice"/>
                <a:sym typeface="Alice"/>
              </a:rPr>
              <a:t>Data Set Overview</a:t>
            </a:r>
          </a:p>
        </p:txBody>
      </p:sp>
      <p:sp>
        <p:nvSpPr>
          <p:cNvPr name="TextBox 12" id="12"/>
          <p:cNvSpPr txBox="true"/>
          <p:nvPr/>
        </p:nvSpPr>
        <p:spPr>
          <a:xfrm rot="0">
            <a:off x="8196290" y="2119766"/>
            <a:ext cx="9308019" cy="7760343"/>
          </a:xfrm>
          <a:prstGeom prst="rect">
            <a:avLst/>
          </a:prstGeom>
        </p:spPr>
        <p:txBody>
          <a:bodyPr anchor="t" rtlCol="false" tIns="0" lIns="0" bIns="0" rIns="0">
            <a:spAutoFit/>
          </a:bodyPr>
          <a:lstStyle/>
          <a:p>
            <a:pPr algn="just">
              <a:lnSpc>
                <a:spcPts val="3289"/>
              </a:lnSpc>
            </a:pPr>
            <a:r>
              <a:rPr lang="en-US" sz="2349" b="true">
                <a:solidFill>
                  <a:srgbClr val="000000"/>
                </a:solidFill>
                <a:latin typeface="Libre Baskerville Bold"/>
                <a:ea typeface="Libre Baskerville Bold"/>
                <a:cs typeface="Libre Baskerville Bold"/>
                <a:sym typeface="Libre Baskerville Bold"/>
              </a:rPr>
              <a:t>Source: </a:t>
            </a:r>
            <a:r>
              <a:rPr lang="en-US" sz="2349" u="sng">
                <a:solidFill>
                  <a:srgbClr val="000000"/>
                </a:solidFill>
                <a:latin typeface="Libre Baskerville"/>
                <a:ea typeface="Libre Baskerville"/>
                <a:cs typeface="Libre Baskerville"/>
                <a:sym typeface="Libre Baskerville"/>
                <a:hlinkClick r:id="rId12" tooltip="https://www.coffeereview.com"/>
              </a:rPr>
              <a:t>Coffee Reviews.com</a:t>
            </a:r>
            <a:r>
              <a:rPr lang="en-US" sz="2349">
                <a:solidFill>
                  <a:srgbClr val="000000"/>
                </a:solidFill>
                <a:latin typeface="Libre Baskerville"/>
                <a:ea typeface="Libre Baskerville"/>
                <a:cs typeface="Libre Baskerville"/>
                <a:sym typeface="Libre Baskerville"/>
              </a:rPr>
              <a:t>, capturing detailed information on various coffee types. </a:t>
            </a:r>
          </a:p>
          <a:p>
            <a:pPr algn="just">
              <a:lnSpc>
                <a:spcPts val="3289"/>
              </a:lnSpc>
            </a:pPr>
          </a:p>
          <a:p>
            <a:pPr algn="just">
              <a:lnSpc>
                <a:spcPts val="3289"/>
              </a:lnSpc>
            </a:pPr>
            <a:r>
              <a:rPr lang="en-US" sz="2349" b="true">
                <a:solidFill>
                  <a:srgbClr val="000000"/>
                </a:solidFill>
                <a:latin typeface="Libre Baskerville Bold"/>
                <a:ea typeface="Libre Baskerville Bold"/>
                <a:cs typeface="Libre Baskerville Bold"/>
                <a:sym typeface="Libre Baskerville Bold"/>
              </a:rPr>
              <a:t>Data Cleaning:</a:t>
            </a:r>
          </a:p>
          <a:p>
            <a:pPr algn="just" marL="507296" indent="-253648" lvl="1">
              <a:lnSpc>
                <a:spcPts val="3289"/>
              </a:lnSpc>
              <a:buFont typeface="Arial"/>
              <a:buChar char="•"/>
            </a:pPr>
            <a:r>
              <a:rPr lang="en-US" sz="2349">
                <a:solidFill>
                  <a:srgbClr val="000000"/>
                </a:solidFill>
                <a:latin typeface="Libre Baskerville"/>
                <a:ea typeface="Libre Baskerville"/>
                <a:cs typeface="Libre Baskerville"/>
                <a:sym typeface="Libre Baskerville"/>
              </a:rPr>
              <a:t>C</a:t>
            </a:r>
            <a:r>
              <a:rPr lang="en-US" sz="2349">
                <a:solidFill>
                  <a:srgbClr val="000000"/>
                </a:solidFill>
                <a:latin typeface="Libre Baskerville"/>
                <a:ea typeface="Libre Baskerville"/>
                <a:cs typeface="Libre Baskerville"/>
                <a:sym typeface="Libre Baskerville"/>
              </a:rPr>
              <a:t>leaned to handle missing values, standardize costs to US dollars per 12 ounces, normalize weights from grams to ounces. </a:t>
            </a:r>
          </a:p>
          <a:p>
            <a:pPr algn="just" marL="507296" indent="-253648" lvl="1">
              <a:lnSpc>
                <a:spcPts val="3289"/>
              </a:lnSpc>
              <a:buFont typeface="Arial"/>
              <a:buChar char="•"/>
            </a:pPr>
            <a:r>
              <a:rPr lang="en-US" sz="2349">
                <a:solidFill>
                  <a:srgbClr val="000000"/>
                </a:solidFill>
                <a:latin typeface="Libre Baskerville"/>
                <a:ea typeface="Libre Baskerville"/>
                <a:cs typeface="Libre Baskerville"/>
                <a:sym typeface="Libre Baskerville"/>
              </a:rPr>
              <a:t>Text data was processed by removing stopwords, punctuation, and converting text to lowercase for consistency.</a:t>
            </a:r>
          </a:p>
          <a:p>
            <a:pPr algn="just">
              <a:lnSpc>
                <a:spcPts val="3289"/>
              </a:lnSpc>
            </a:pPr>
          </a:p>
          <a:p>
            <a:pPr algn="just">
              <a:lnSpc>
                <a:spcPts val="3289"/>
              </a:lnSpc>
            </a:pPr>
            <a:r>
              <a:rPr lang="en-US" sz="2349" b="true">
                <a:solidFill>
                  <a:srgbClr val="000000"/>
                </a:solidFill>
                <a:latin typeface="Libre Baskerville Bold"/>
                <a:ea typeface="Libre Baskerville Bold"/>
                <a:cs typeface="Libre Baskerville Bold"/>
                <a:sym typeface="Libre Baskerville Bold"/>
              </a:rPr>
              <a:t>Data Structure:</a:t>
            </a:r>
            <a:r>
              <a:rPr lang="en-US" sz="2349">
                <a:solidFill>
                  <a:srgbClr val="000000"/>
                </a:solidFill>
                <a:latin typeface="Libre Baskerville"/>
                <a:ea typeface="Libre Baskerville"/>
                <a:cs typeface="Libre Baskerville"/>
                <a:sym typeface="Libre Baskerville"/>
              </a:rPr>
              <a:t> </a:t>
            </a:r>
            <a:r>
              <a:rPr lang="en-US" sz="2349">
                <a:solidFill>
                  <a:srgbClr val="000000"/>
                </a:solidFill>
                <a:latin typeface="Libre Baskerville"/>
                <a:ea typeface="Libre Baskerville"/>
                <a:cs typeface="Libre Baskerville"/>
                <a:sym typeface="Libre Baskerville"/>
              </a:rPr>
              <a:t>T</a:t>
            </a:r>
            <a:r>
              <a:rPr lang="en-US" sz="2349">
                <a:solidFill>
                  <a:srgbClr val="000000"/>
                </a:solidFill>
                <a:latin typeface="Libre Baskerville"/>
                <a:ea typeface="Libre Baskerville"/>
                <a:cs typeface="Libre Baskerville"/>
                <a:sym typeface="Libre Baskerville"/>
              </a:rPr>
              <a:t>he final dataset is structured to include key variables such as:</a:t>
            </a:r>
          </a:p>
          <a:p>
            <a:pPr algn="just" marL="1014593" indent="-338198" lvl="2">
              <a:lnSpc>
                <a:spcPts val="3289"/>
              </a:lnSpc>
              <a:buFont typeface="Arial"/>
              <a:buChar char="⚬"/>
            </a:pPr>
            <a:r>
              <a:rPr lang="en-US" sz="2349">
                <a:solidFill>
                  <a:srgbClr val="000000"/>
                </a:solidFill>
                <a:latin typeface="Libre Baskerville"/>
                <a:ea typeface="Libre Baskerville"/>
                <a:cs typeface="Libre Baskerville"/>
                <a:sym typeface="Libre Baskerville"/>
              </a:rPr>
              <a:t>Cost (standardized to USD per 12 oz)</a:t>
            </a:r>
          </a:p>
          <a:p>
            <a:pPr algn="just" marL="1014593" indent="-338198" lvl="2">
              <a:lnSpc>
                <a:spcPts val="3289"/>
              </a:lnSpc>
              <a:buFont typeface="Arial"/>
              <a:buChar char="⚬"/>
            </a:pPr>
            <a:r>
              <a:rPr lang="en-US" sz="2349">
                <a:solidFill>
                  <a:srgbClr val="000000"/>
                </a:solidFill>
                <a:latin typeface="Libre Baskerville"/>
                <a:ea typeface="Libre Baskerville"/>
                <a:cs typeface="Libre Baskerville"/>
                <a:sym typeface="Libre Baskerville"/>
              </a:rPr>
              <a:t>Origin (country of origin)</a:t>
            </a:r>
          </a:p>
          <a:p>
            <a:pPr algn="just" marL="1014593" indent="-338198" lvl="2">
              <a:lnSpc>
                <a:spcPts val="3289"/>
              </a:lnSpc>
              <a:buFont typeface="Arial"/>
              <a:buChar char="⚬"/>
            </a:pPr>
            <a:r>
              <a:rPr lang="en-US" sz="2349">
                <a:solidFill>
                  <a:srgbClr val="000000"/>
                </a:solidFill>
                <a:latin typeface="Libre Baskerville"/>
                <a:ea typeface="Libre Baskerville"/>
                <a:cs typeface="Libre Baskerville"/>
                <a:sym typeface="Libre Baskerville"/>
              </a:rPr>
              <a:t>Roast Level (light, medium, dark)</a:t>
            </a:r>
          </a:p>
          <a:p>
            <a:pPr algn="just" marL="1014593" indent="-338198" lvl="2">
              <a:lnSpc>
                <a:spcPts val="3289"/>
              </a:lnSpc>
              <a:buFont typeface="Arial"/>
              <a:buChar char="⚬"/>
            </a:pPr>
            <a:r>
              <a:rPr lang="en-US" sz="2349">
                <a:solidFill>
                  <a:srgbClr val="000000"/>
                </a:solidFill>
                <a:latin typeface="Libre Baskerville"/>
                <a:ea typeface="Libre Baskerville"/>
                <a:cs typeface="Libre Baskerville"/>
                <a:sym typeface="Libre Baskerville"/>
              </a:rPr>
              <a:t>Description (processed textual data)</a:t>
            </a:r>
          </a:p>
          <a:p>
            <a:pPr algn="just" marL="1014593" indent="-338198" lvl="2">
              <a:lnSpc>
                <a:spcPts val="3289"/>
              </a:lnSpc>
              <a:buFont typeface="Arial"/>
              <a:buChar char="⚬"/>
            </a:pPr>
            <a:r>
              <a:rPr lang="en-US" sz="2349">
                <a:solidFill>
                  <a:srgbClr val="000000"/>
                </a:solidFill>
                <a:latin typeface="Libre Baskerville"/>
                <a:ea typeface="Libre Baskerville"/>
                <a:cs typeface="Libre Baskerville"/>
                <a:sym typeface="Libre Baskerville"/>
              </a:rPr>
              <a:t>Ratings (Aroma, Acid, Body, Flavor, Aftertaste on a 0-20 scale)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2729657" y="1663761"/>
            <a:ext cx="11277024" cy="15189078"/>
            <a:chOff x="0" y="0"/>
            <a:chExt cx="15036033" cy="20252104"/>
          </a:xfrm>
        </p:grpSpPr>
        <p:sp>
          <p:nvSpPr>
            <p:cNvPr name="Freeform 3" id="3"/>
            <p:cNvSpPr/>
            <p:nvPr/>
          </p:nvSpPr>
          <p:spPr>
            <a:xfrm flipH="false" flipV="false" rot="0">
              <a:off x="5734673" y="738249"/>
              <a:ext cx="9301360" cy="11121191"/>
            </a:xfrm>
            <a:custGeom>
              <a:avLst/>
              <a:gdLst/>
              <a:ahLst/>
              <a:cxnLst/>
              <a:rect r="r" b="b" t="t" l="l"/>
              <a:pathLst>
                <a:path h="11121191" w="9301360">
                  <a:moveTo>
                    <a:pt x="0" y="0"/>
                  </a:moveTo>
                  <a:lnTo>
                    <a:pt x="9301360" y="0"/>
                  </a:lnTo>
                  <a:lnTo>
                    <a:pt x="9301360" y="11121191"/>
                  </a:lnTo>
                  <a:lnTo>
                    <a:pt x="0" y="111211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0923308" cy="17367026"/>
            </a:xfrm>
            <a:custGeom>
              <a:avLst/>
              <a:gdLst/>
              <a:ahLst/>
              <a:cxnLst/>
              <a:rect r="r" b="b" t="t" l="l"/>
              <a:pathLst>
                <a:path h="17367026" w="10923308">
                  <a:moveTo>
                    <a:pt x="0" y="0"/>
                  </a:moveTo>
                  <a:lnTo>
                    <a:pt x="10923308" y="0"/>
                  </a:lnTo>
                  <a:lnTo>
                    <a:pt x="10923308" y="17367026"/>
                  </a:lnTo>
                  <a:lnTo>
                    <a:pt x="0" y="173670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43678" y="4777973"/>
              <a:ext cx="11028835" cy="15474131"/>
            </a:xfrm>
            <a:custGeom>
              <a:avLst/>
              <a:gdLst/>
              <a:ahLst/>
              <a:cxnLst/>
              <a:rect r="r" b="b" t="t" l="l"/>
              <a:pathLst>
                <a:path h="15474131" w="11028835">
                  <a:moveTo>
                    <a:pt x="0" y="0"/>
                  </a:moveTo>
                  <a:lnTo>
                    <a:pt x="11028835" y="0"/>
                  </a:lnTo>
                  <a:lnTo>
                    <a:pt x="11028835" y="15474131"/>
                  </a:lnTo>
                  <a:lnTo>
                    <a:pt x="0" y="15474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626147" y="5193964"/>
              <a:ext cx="3723678" cy="1238969"/>
            </a:xfrm>
            <a:custGeom>
              <a:avLst/>
              <a:gdLst/>
              <a:ahLst/>
              <a:cxnLst/>
              <a:rect r="r" b="b" t="t" l="l"/>
              <a:pathLst>
                <a:path h="1238969" w="3723678">
                  <a:moveTo>
                    <a:pt x="0" y="0"/>
                  </a:moveTo>
                  <a:lnTo>
                    <a:pt x="3723678" y="0"/>
                  </a:lnTo>
                  <a:lnTo>
                    <a:pt x="3723678" y="1238969"/>
                  </a:lnTo>
                  <a:lnTo>
                    <a:pt x="0" y="123896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06714" y="5193964"/>
              <a:ext cx="1416593" cy="802146"/>
            </a:xfrm>
            <a:custGeom>
              <a:avLst/>
              <a:gdLst/>
              <a:ahLst/>
              <a:cxnLst/>
              <a:rect r="r" b="b" t="t" l="l"/>
              <a:pathLst>
                <a:path h="802146" w="1416593">
                  <a:moveTo>
                    <a:pt x="0" y="0"/>
                  </a:moveTo>
                  <a:lnTo>
                    <a:pt x="1416594" y="0"/>
                  </a:lnTo>
                  <a:lnTo>
                    <a:pt x="1416594" y="802146"/>
                  </a:lnTo>
                  <a:lnTo>
                    <a:pt x="0" y="802146"/>
                  </a:lnTo>
                  <a:lnTo>
                    <a:pt x="0" y="0"/>
                  </a:lnTo>
                  <a:close/>
                </a:path>
              </a:pathLst>
            </a:custGeom>
            <a:blipFill>
              <a:blip r:embed="rId10"/>
              <a:stretch>
                <a:fillRect l="0" t="0" r="0" b="0"/>
              </a:stretch>
            </a:blipFill>
          </p:spPr>
        </p:sp>
        <p:sp>
          <p:nvSpPr>
            <p:cNvPr name="Freeform 8" id="8"/>
            <p:cNvSpPr/>
            <p:nvPr/>
          </p:nvSpPr>
          <p:spPr>
            <a:xfrm flipH="false" flipV="false" rot="0">
              <a:off x="10923308" y="4777973"/>
              <a:ext cx="1076390" cy="1218137"/>
            </a:xfrm>
            <a:custGeom>
              <a:avLst/>
              <a:gdLst/>
              <a:ahLst/>
              <a:cxnLst/>
              <a:rect r="r" b="b" t="t" l="l"/>
              <a:pathLst>
                <a:path h="1218137" w="1076390">
                  <a:moveTo>
                    <a:pt x="0" y="0"/>
                  </a:moveTo>
                  <a:lnTo>
                    <a:pt x="1076390" y="0"/>
                  </a:lnTo>
                  <a:lnTo>
                    <a:pt x="1076390" y="1218137"/>
                  </a:lnTo>
                  <a:lnTo>
                    <a:pt x="0" y="12181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pic>
          <p:nvPicPr>
            <p:cNvPr name="Picture 9" id="9"/>
            <p:cNvPicPr>
              <a:picLocks noChangeAspect="true"/>
            </p:cNvPicPr>
            <p:nvPr/>
          </p:nvPicPr>
          <p:blipFill>
            <a:blip r:embed="rId13"/>
            <a:srcRect l="0" t="0" r="0" b="0"/>
            <a:stretch>
              <a:fillRect/>
            </a:stretch>
          </p:blipFill>
          <p:spPr>
            <a:xfrm flipH="false" flipV="false" rot="0">
              <a:off x="6955613" y="2717903"/>
              <a:ext cx="1999608" cy="2877134"/>
            </a:xfrm>
            <a:prstGeom prst="rect">
              <a:avLst/>
            </a:prstGeom>
          </p:spPr>
        </p:pic>
        <p:sp>
          <p:nvSpPr>
            <p:cNvPr name="Freeform 10" id="10"/>
            <p:cNvSpPr/>
            <p:nvPr/>
          </p:nvSpPr>
          <p:spPr>
            <a:xfrm flipH="false" flipV="false" rot="0">
              <a:off x="6792426" y="4833432"/>
              <a:ext cx="2162795" cy="1960033"/>
            </a:xfrm>
            <a:custGeom>
              <a:avLst/>
              <a:gdLst/>
              <a:ahLst/>
              <a:cxnLst/>
              <a:rect r="r" b="b" t="t" l="l"/>
              <a:pathLst>
                <a:path h="1960033" w="2162795">
                  <a:moveTo>
                    <a:pt x="0" y="0"/>
                  </a:moveTo>
                  <a:lnTo>
                    <a:pt x="2162795" y="0"/>
                  </a:lnTo>
                  <a:lnTo>
                    <a:pt x="2162795" y="1960033"/>
                  </a:lnTo>
                  <a:lnTo>
                    <a:pt x="0" y="1960033"/>
                  </a:lnTo>
                  <a:lnTo>
                    <a:pt x="0" y="0"/>
                  </a:lnTo>
                  <a:close/>
                </a:path>
              </a:pathLst>
            </a:custGeom>
            <a:blipFill>
              <a:blip r:embed="rId14"/>
              <a:stretch>
                <a:fillRect l="0" t="0" r="0" b="0"/>
              </a:stretch>
            </a:blipFill>
          </p:spPr>
        </p:sp>
        <p:sp>
          <p:nvSpPr>
            <p:cNvPr name="Freeform 11" id="11"/>
            <p:cNvSpPr/>
            <p:nvPr/>
          </p:nvSpPr>
          <p:spPr>
            <a:xfrm flipH="false" flipV="false" rot="0">
              <a:off x="3662184" y="4475239"/>
              <a:ext cx="1335791" cy="1823606"/>
            </a:xfrm>
            <a:custGeom>
              <a:avLst/>
              <a:gdLst/>
              <a:ahLst/>
              <a:cxnLst/>
              <a:rect r="r" b="b" t="t" l="l"/>
              <a:pathLst>
                <a:path h="1823606" w="1335791">
                  <a:moveTo>
                    <a:pt x="0" y="0"/>
                  </a:moveTo>
                  <a:lnTo>
                    <a:pt x="1335791" y="0"/>
                  </a:lnTo>
                  <a:lnTo>
                    <a:pt x="1335791" y="1823606"/>
                  </a:lnTo>
                  <a:lnTo>
                    <a:pt x="0" y="1823606"/>
                  </a:lnTo>
                  <a:lnTo>
                    <a:pt x="0" y="0"/>
                  </a:lnTo>
                  <a:close/>
                </a:path>
              </a:pathLst>
            </a:custGeom>
            <a:blipFill>
              <a:blip r:embed="rId15"/>
              <a:stretch>
                <a:fillRect l="0" t="0" r="0" b="0"/>
              </a:stretch>
            </a:blipFill>
          </p:spPr>
        </p:sp>
        <p:sp>
          <p:nvSpPr>
            <p:cNvPr name="Freeform 12" id="12"/>
            <p:cNvSpPr/>
            <p:nvPr/>
          </p:nvSpPr>
          <p:spPr>
            <a:xfrm flipH="false" flipV="false" rot="0">
              <a:off x="4997975" y="3247408"/>
              <a:ext cx="1473396" cy="2455661"/>
            </a:xfrm>
            <a:custGeom>
              <a:avLst/>
              <a:gdLst/>
              <a:ahLst/>
              <a:cxnLst/>
              <a:rect r="r" b="b" t="t" l="l"/>
              <a:pathLst>
                <a:path h="2455661" w="1473396">
                  <a:moveTo>
                    <a:pt x="0" y="0"/>
                  </a:moveTo>
                  <a:lnTo>
                    <a:pt x="1473396" y="0"/>
                  </a:lnTo>
                  <a:lnTo>
                    <a:pt x="1473396" y="2455661"/>
                  </a:lnTo>
                  <a:lnTo>
                    <a:pt x="0" y="2455661"/>
                  </a:lnTo>
                  <a:lnTo>
                    <a:pt x="0" y="0"/>
                  </a:lnTo>
                  <a:close/>
                </a:path>
              </a:pathLst>
            </a:custGeom>
            <a:blipFill>
              <a:blip r:embed="rId16"/>
              <a:stretch>
                <a:fillRect l="0" t="0" r="0" b="0"/>
              </a:stretch>
            </a:blipFill>
          </p:spPr>
        </p:sp>
      </p:grpSp>
      <p:sp>
        <p:nvSpPr>
          <p:cNvPr name="TextBox 13" id="13"/>
          <p:cNvSpPr txBox="true"/>
          <p:nvPr/>
        </p:nvSpPr>
        <p:spPr>
          <a:xfrm rot="0">
            <a:off x="4894306" y="875426"/>
            <a:ext cx="11951579" cy="1182753"/>
          </a:xfrm>
          <a:prstGeom prst="rect">
            <a:avLst/>
          </a:prstGeom>
        </p:spPr>
        <p:txBody>
          <a:bodyPr anchor="t" rtlCol="false" tIns="0" lIns="0" bIns="0" rIns="0">
            <a:spAutoFit/>
          </a:bodyPr>
          <a:lstStyle/>
          <a:p>
            <a:pPr algn="r">
              <a:lnSpc>
                <a:spcPts val="9047"/>
              </a:lnSpc>
            </a:pPr>
            <a:r>
              <a:rPr lang="en-US" sz="8300">
                <a:solidFill>
                  <a:srgbClr val="000000"/>
                </a:solidFill>
                <a:latin typeface="Alice"/>
                <a:ea typeface="Alice"/>
                <a:cs typeface="Alice"/>
                <a:sym typeface="Alice"/>
              </a:rPr>
              <a:t>Background</a:t>
            </a:r>
          </a:p>
        </p:txBody>
      </p:sp>
      <p:sp>
        <p:nvSpPr>
          <p:cNvPr name="TextBox 14" id="14"/>
          <p:cNvSpPr txBox="true"/>
          <p:nvPr/>
        </p:nvSpPr>
        <p:spPr>
          <a:xfrm rot="0">
            <a:off x="9144000" y="2799107"/>
            <a:ext cx="8810138" cy="7140701"/>
          </a:xfrm>
          <a:prstGeom prst="rect">
            <a:avLst/>
          </a:prstGeom>
        </p:spPr>
        <p:txBody>
          <a:bodyPr anchor="t" rtlCol="false" tIns="0" lIns="0" bIns="0" rIns="0">
            <a:spAutoFit/>
          </a:bodyPr>
          <a:lstStyle/>
          <a:p>
            <a:pPr algn="l">
              <a:lnSpc>
                <a:spcPts val="3318"/>
              </a:lnSpc>
              <a:spcBef>
                <a:spcPct val="0"/>
              </a:spcBef>
            </a:pPr>
            <a:r>
              <a:rPr lang="en-US" b="true" sz="2370">
                <a:solidFill>
                  <a:srgbClr val="000000"/>
                </a:solidFill>
                <a:latin typeface="Poppins Bold"/>
                <a:ea typeface="Poppins Bold"/>
                <a:cs typeface="Poppins Bold"/>
                <a:sym typeface="Poppins Bold"/>
              </a:rPr>
              <a:t>Coffee Collection:</a:t>
            </a:r>
            <a:r>
              <a:rPr lang="en-US" sz="2370">
                <a:solidFill>
                  <a:srgbClr val="000000"/>
                </a:solidFill>
                <a:latin typeface="Poppins"/>
                <a:ea typeface="Poppins"/>
                <a:cs typeface="Poppins"/>
                <a:sym typeface="Poppins"/>
              </a:rPr>
              <a:t> Handpicked at peak ripeness in mountainous regions. Only the best, ripe cherries selected for quality. </a:t>
            </a:r>
          </a:p>
          <a:p>
            <a:pPr algn="l">
              <a:lnSpc>
                <a:spcPts val="3318"/>
              </a:lnSpc>
              <a:spcBef>
                <a:spcPct val="0"/>
              </a:spcBef>
            </a:pPr>
          </a:p>
          <a:p>
            <a:pPr algn="l">
              <a:lnSpc>
                <a:spcPts val="3318"/>
              </a:lnSpc>
              <a:spcBef>
                <a:spcPct val="0"/>
              </a:spcBef>
            </a:pPr>
            <a:r>
              <a:rPr lang="en-US" b="true" sz="2370">
                <a:solidFill>
                  <a:srgbClr val="000000"/>
                </a:solidFill>
                <a:latin typeface="Poppins Bold"/>
                <a:ea typeface="Poppins Bold"/>
                <a:cs typeface="Poppins Bold"/>
                <a:sym typeface="Poppins Bold"/>
              </a:rPr>
              <a:t>Bean Processing:  </a:t>
            </a:r>
            <a:r>
              <a:rPr lang="en-US" sz="2370">
                <a:solidFill>
                  <a:srgbClr val="000000"/>
                </a:solidFill>
                <a:latin typeface="Poppins"/>
                <a:ea typeface="Poppins"/>
                <a:cs typeface="Poppins"/>
                <a:sym typeface="Poppins"/>
              </a:rPr>
              <a:t>Wet process: fermentation removes pulp; beans are washed to reveal green beans. Beans dried in the sun.</a:t>
            </a:r>
          </a:p>
          <a:p>
            <a:pPr algn="l">
              <a:lnSpc>
                <a:spcPts val="3318"/>
              </a:lnSpc>
              <a:spcBef>
                <a:spcPct val="0"/>
              </a:spcBef>
            </a:pPr>
          </a:p>
          <a:p>
            <a:pPr algn="l">
              <a:lnSpc>
                <a:spcPts val="3318"/>
              </a:lnSpc>
              <a:spcBef>
                <a:spcPct val="0"/>
              </a:spcBef>
            </a:pPr>
            <a:r>
              <a:rPr lang="en-US" b="true" sz="2370">
                <a:solidFill>
                  <a:srgbClr val="000000"/>
                </a:solidFill>
                <a:latin typeface="Poppins Bold"/>
                <a:ea typeface="Poppins Bold"/>
                <a:cs typeface="Poppins Bold"/>
                <a:sym typeface="Poppins Bold"/>
              </a:rPr>
              <a:t>Roasting Process : </a:t>
            </a:r>
            <a:r>
              <a:rPr lang="en-US" sz="2370">
                <a:solidFill>
                  <a:srgbClr val="000000"/>
                </a:solidFill>
                <a:latin typeface="Poppins"/>
                <a:ea typeface="Poppins"/>
                <a:cs typeface="Poppins"/>
                <a:sym typeface="Poppins"/>
              </a:rPr>
              <a:t>Roasting transforms green beans into aromatic brown beans. Roasting unlocks flavors from light and fruity to deep and smoky. </a:t>
            </a:r>
          </a:p>
          <a:p>
            <a:pPr algn="l">
              <a:lnSpc>
                <a:spcPts val="3318"/>
              </a:lnSpc>
              <a:spcBef>
                <a:spcPct val="0"/>
              </a:spcBef>
            </a:pPr>
          </a:p>
          <a:p>
            <a:pPr algn="l">
              <a:lnSpc>
                <a:spcPts val="3318"/>
              </a:lnSpc>
              <a:spcBef>
                <a:spcPct val="0"/>
              </a:spcBef>
            </a:pPr>
            <a:r>
              <a:rPr lang="en-US" b="true" sz="2370">
                <a:solidFill>
                  <a:srgbClr val="000000"/>
                </a:solidFill>
                <a:latin typeface="Poppins Bold"/>
                <a:ea typeface="Poppins Bold"/>
                <a:cs typeface="Poppins Bold"/>
                <a:sym typeface="Poppins Bold"/>
              </a:rPr>
              <a:t>Brewing a Perfect Cup</a:t>
            </a:r>
            <a:r>
              <a:rPr lang="en-US" sz="2370">
                <a:solidFill>
                  <a:srgbClr val="000000"/>
                </a:solidFill>
                <a:latin typeface="Poppins"/>
                <a:ea typeface="Poppins"/>
                <a:cs typeface="Poppins"/>
                <a:sym typeface="Poppins"/>
              </a:rPr>
              <a:t> Beans ground to match brewing method—fine for espresso, coarse for French press. Hot water extraction brings out rich flavors and aromas, crafting the perfect cup.</a:t>
            </a:r>
          </a:p>
          <a:p>
            <a:pPr algn="ctr">
              <a:lnSpc>
                <a:spcPts val="3318"/>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16589"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8D7358"/>
            </a:solidFill>
          </p:spPr>
        </p:sp>
        <p:sp>
          <p:nvSpPr>
            <p:cNvPr name="TextBox 4" id="4"/>
            <p:cNvSpPr txBox="true"/>
            <p:nvPr/>
          </p:nvSpPr>
          <p:spPr>
            <a:xfrm>
              <a:off x="0" y="-57150"/>
              <a:ext cx="2408296" cy="2766483"/>
            </a:xfrm>
            <a:prstGeom prst="rect">
              <a:avLst/>
            </a:prstGeom>
          </p:spPr>
          <p:txBody>
            <a:bodyPr anchor="ctr" rtlCol="false" tIns="50800" lIns="50800" bIns="50800" rIns="50800"/>
            <a:lstStyle/>
            <a:p>
              <a:pPr algn="ctr">
                <a:lnSpc>
                  <a:spcPts val="3499"/>
                </a:lnSpc>
              </a:pPr>
            </a:p>
          </p:txBody>
        </p:sp>
      </p:grpSp>
      <p:sp>
        <p:nvSpPr>
          <p:cNvPr name="Freeform 5" id="5"/>
          <p:cNvSpPr/>
          <p:nvPr/>
        </p:nvSpPr>
        <p:spPr>
          <a:xfrm flipH="false" flipV="false" rot="0">
            <a:off x="3317143" y="591777"/>
            <a:ext cx="2509714" cy="2584912"/>
          </a:xfrm>
          <a:custGeom>
            <a:avLst/>
            <a:gdLst/>
            <a:ahLst/>
            <a:cxnLst/>
            <a:rect r="r" b="b" t="t" l="l"/>
            <a:pathLst>
              <a:path h="2584912" w="2509714">
                <a:moveTo>
                  <a:pt x="0" y="0"/>
                </a:moveTo>
                <a:lnTo>
                  <a:pt x="2509714" y="0"/>
                </a:lnTo>
                <a:lnTo>
                  <a:pt x="2509714" y="2584912"/>
                </a:lnTo>
                <a:lnTo>
                  <a:pt x="0" y="25849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903456" y="802178"/>
            <a:ext cx="3806831" cy="2374511"/>
          </a:xfrm>
          <a:custGeom>
            <a:avLst/>
            <a:gdLst/>
            <a:ahLst/>
            <a:cxnLst/>
            <a:rect r="r" b="b" t="t" l="l"/>
            <a:pathLst>
              <a:path h="2374511" w="3806831">
                <a:moveTo>
                  <a:pt x="0" y="0"/>
                </a:moveTo>
                <a:lnTo>
                  <a:pt x="3806831" y="0"/>
                </a:lnTo>
                <a:lnTo>
                  <a:pt x="3806831" y="2374511"/>
                </a:lnTo>
                <a:lnTo>
                  <a:pt x="0" y="2374511"/>
                </a:lnTo>
                <a:lnTo>
                  <a:pt x="0" y="0"/>
                </a:lnTo>
                <a:close/>
              </a:path>
            </a:pathLst>
          </a:custGeom>
          <a:blipFill>
            <a:blip r:embed="rId4"/>
            <a:stretch>
              <a:fillRect l="0" t="0" r="0" b="0"/>
            </a:stretch>
          </a:blipFill>
        </p:spPr>
      </p:sp>
      <p:sp>
        <p:nvSpPr>
          <p:cNvPr name="Freeform 7" id="7"/>
          <p:cNvSpPr/>
          <p:nvPr/>
        </p:nvSpPr>
        <p:spPr>
          <a:xfrm flipH="false" flipV="false" rot="0">
            <a:off x="1877167" y="3454018"/>
            <a:ext cx="14533665" cy="951294"/>
          </a:xfrm>
          <a:custGeom>
            <a:avLst/>
            <a:gdLst/>
            <a:ahLst/>
            <a:cxnLst/>
            <a:rect r="r" b="b" t="t" l="l"/>
            <a:pathLst>
              <a:path h="951294" w="14533665">
                <a:moveTo>
                  <a:pt x="0" y="0"/>
                </a:moveTo>
                <a:lnTo>
                  <a:pt x="14533666" y="0"/>
                </a:lnTo>
                <a:lnTo>
                  <a:pt x="14533666" y="951294"/>
                </a:lnTo>
                <a:lnTo>
                  <a:pt x="0" y="9512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2864748" y="3541816"/>
            <a:ext cx="12890444" cy="704649"/>
          </a:xfrm>
          <a:prstGeom prst="rect">
            <a:avLst/>
          </a:prstGeom>
        </p:spPr>
        <p:txBody>
          <a:bodyPr anchor="t" rtlCol="false" tIns="0" lIns="0" bIns="0" rIns="0">
            <a:spAutoFit/>
          </a:bodyPr>
          <a:lstStyle/>
          <a:p>
            <a:pPr algn="ctr">
              <a:lnSpc>
                <a:spcPts val="5786"/>
              </a:lnSpc>
            </a:pPr>
            <a:r>
              <a:rPr lang="en-US" b="true" sz="4132">
                <a:solidFill>
                  <a:srgbClr val="FFFFFF"/>
                </a:solidFill>
                <a:latin typeface="Aileron Bold"/>
                <a:ea typeface="Aileron Bold"/>
                <a:cs typeface="Aileron Bold"/>
                <a:sym typeface="Aileron Bold"/>
              </a:rPr>
              <a:t>Most Common Coffee Tasting Descriptions</a:t>
            </a:r>
          </a:p>
        </p:txBody>
      </p:sp>
      <p:sp>
        <p:nvSpPr>
          <p:cNvPr name="TextBox 9" id="9"/>
          <p:cNvSpPr txBox="true"/>
          <p:nvPr/>
        </p:nvSpPr>
        <p:spPr>
          <a:xfrm rot="0">
            <a:off x="1548071" y="5253037"/>
            <a:ext cx="6047858" cy="606425"/>
          </a:xfrm>
          <a:prstGeom prst="rect">
            <a:avLst/>
          </a:prstGeom>
        </p:spPr>
        <p:txBody>
          <a:bodyPr anchor="t" rtlCol="false" tIns="0" lIns="0" bIns="0" rIns="0">
            <a:spAutoFit/>
          </a:bodyPr>
          <a:lstStyle/>
          <a:p>
            <a:pPr algn="ctr">
              <a:lnSpc>
                <a:spcPts val="4900"/>
              </a:lnSpc>
            </a:pPr>
            <a:r>
              <a:rPr lang="en-US" sz="3500">
                <a:solidFill>
                  <a:srgbClr val="FFFFFF"/>
                </a:solidFill>
                <a:latin typeface="Tenor Sans"/>
                <a:ea typeface="Tenor Sans"/>
                <a:cs typeface="Tenor Sans"/>
                <a:sym typeface="Tenor Sans"/>
              </a:rPr>
              <a:t>Aroma</a:t>
            </a:r>
          </a:p>
        </p:txBody>
      </p:sp>
      <p:sp>
        <p:nvSpPr>
          <p:cNvPr name="TextBox 10" id="10"/>
          <p:cNvSpPr txBox="true"/>
          <p:nvPr/>
        </p:nvSpPr>
        <p:spPr>
          <a:xfrm rot="0">
            <a:off x="2067442" y="6705600"/>
            <a:ext cx="5009116" cy="606425"/>
          </a:xfrm>
          <a:prstGeom prst="rect">
            <a:avLst/>
          </a:prstGeom>
        </p:spPr>
        <p:txBody>
          <a:bodyPr anchor="t" rtlCol="false" tIns="0" lIns="0" bIns="0" rIns="0">
            <a:spAutoFit/>
          </a:bodyPr>
          <a:lstStyle/>
          <a:p>
            <a:pPr algn="ctr">
              <a:lnSpc>
                <a:spcPts val="4900"/>
              </a:lnSpc>
            </a:pPr>
            <a:r>
              <a:rPr lang="en-US" sz="3500">
                <a:solidFill>
                  <a:srgbClr val="FFFFFF"/>
                </a:solidFill>
                <a:latin typeface="Tenor Sans"/>
                <a:ea typeface="Tenor Sans"/>
                <a:cs typeface="Tenor Sans"/>
                <a:sym typeface="Tenor Sans"/>
              </a:rPr>
              <a:t>Body/Mouthfeel</a:t>
            </a:r>
          </a:p>
        </p:txBody>
      </p:sp>
      <p:sp>
        <p:nvSpPr>
          <p:cNvPr name="TextBox 11" id="11"/>
          <p:cNvSpPr txBox="true"/>
          <p:nvPr/>
        </p:nvSpPr>
        <p:spPr>
          <a:xfrm rot="0">
            <a:off x="1141582" y="8158162"/>
            <a:ext cx="6860837" cy="606425"/>
          </a:xfrm>
          <a:prstGeom prst="rect">
            <a:avLst/>
          </a:prstGeom>
        </p:spPr>
        <p:txBody>
          <a:bodyPr anchor="t" rtlCol="false" tIns="0" lIns="0" bIns="0" rIns="0">
            <a:spAutoFit/>
          </a:bodyPr>
          <a:lstStyle/>
          <a:p>
            <a:pPr algn="ctr">
              <a:lnSpc>
                <a:spcPts val="4900"/>
              </a:lnSpc>
            </a:pPr>
            <a:r>
              <a:rPr lang="en-US" sz="3500">
                <a:solidFill>
                  <a:srgbClr val="FFFFFF"/>
                </a:solidFill>
                <a:latin typeface="Tenor Sans"/>
                <a:ea typeface="Tenor Sans"/>
                <a:cs typeface="Tenor Sans"/>
                <a:sym typeface="Tenor Sans"/>
              </a:rPr>
              <a:t>Sweetness</a:t>
            </a:r>
          </a:p>
        </p:txBody>
      </p:sp>
      <p:sp>
        <p:nvSpPr>
          <p:cNvPr name="TextBox 12" id="12"/>
          <p:cNvSpPr txBox="true"/>
          <p:nvPr/>
        </p:nvSpPr>
        <p:spPr>
          <a:xfrm rot="0">
            <a:off x="10782943" y="5253037"/>
            <a:ext cx="6047858" cy="606425"/>
          </a:xfrm>
          <a:prstGeom prst="rect">
            <a:avLst/>
          </a:prstGeom>
        </p:spPr>
        <p:txBody>
          <a:bodyPr anchor="t" rtlCol="false" tIns="0" lIns="0" bIns="0" rIns="0">
            <a:spAutoFit/>
          </a:bodyPr>
          <a:lstStyle/>
          <a:p>
            <a:pPr algn="ctr">
              <a:lnSpc>
                <a:spcPts val="4900"/>
              </a:lnSpc>
            </a:pPr>
            <a:r>
              <a:rPr lang="en-US" sz="3500">
                <a:solidFill>
                  <a:srgbClr val="000000"/>
                </a:solidFill>
                <a:latin typeface="Tenor Sans"/>
                <a:ea typeface="Tenor Sans"/>
                <a:cs typeface="Tenor Sans"/>
                <a:sym typeface="Tenor Sans"/>
              </a:rPr>
              <a:t>Acidity</a:t>
            </a:r>
          </a:p>
        </p:txBody>
      </p:sp>
      <p:sp>
        <p:nvSpPr>
          <p:cNvPr name="TextBox 13" id="13"/>
          <p:cNvSpPr txBox="true"/>
          <p:nvPr/>
        </p:nvSpPr>
        <p:spPr>
          <a:xfrm rot="0">
            <a:off x="10919385" y="6705600"/>
            <a:ext cx="5774974" cy="606425"/>
          </a:xfrm>
          <a:prstGeom prst="rect">
            <a:avLst/>
          </a:prstGeom>
        </p:spPr>
        <p:txBody>
          <a:bodyPr anchor="t" rtlCol="false" tIns="0" lIns="0" bIns="0" rIns="0">
            <a:spAutoFit/>
          </a:bodyPr>
          <a:lstStyle/>
          <a:p>
            <a:pPr algn="ctr">
              <a:lnSpc>
                <a:spcPts val="4900"/>
              </a:lnSpc>
            </a:pPr>
            <a:r>
              <a:rPr lang="en-US" sz="3500">
                <a:solidFill>
                  <a:srgbClr val="000000"/>
                </a:solidFill>
                <a:latin typeface="Tenor Sans"/>
                <a:ea typeface="Tenor Sans"/>
                <a:cs typeface="Tenor Sans"/>
                <a:sym typeface="Tenor Sans"/>
              </a:rPr>
              <a:t>Flavor</a:t>
            </a:r>
          </a:p>
        </p:txBody>
      </p:sp>
      <p:sp>
        <p:nvSpPr>
          <p:cNvPr name="TextBox 14" id="14"/>
          <p:cNvSpPr txBox="true"/>
          <p:nvPr/>
        </p:nvSpPr>
        <p:spPr>
          <a:xfrm rot="0">
            <a:off x="10376453" y="8158162"/>
            <a:ext cx="6860837" cy="606425"/>
          </a:xfrm>
          <a:prstGeom prst="rect">
            <a:avLst/>
          </a:prstGeom>
        </p:spPr>
        <p:txBody>
          <a:bodyPr anchor="t" rtlCol="false" tIns="0" lIns="0" bIns="0" rIns="0">
            <a:spAutoFit/>
          </a:bodyPr>
          <a:lstStyle/>
          <a:p>
            <a:pPr algn="ctr">
              <a:lnSpc>
                <a:spcPts val="4900"/>
              </a:lnSpc>
            </a:pPr>
            <a:r>
              <a:rPr lang="en-US" sz="3500">
                <a:solidFill>
                  <a:srgbClr val="000000"/>
                </a:solidFill>
                <a:latin typeface="Tenor Sans"/>
                <a:ea typeface="Tenor Sans"/>
                <a:cs typeface="Tenor Sans"/>
                <a:sym typeface="Tenor Sans"/>
              </a:rPr>
              <a:t>Finish/Aftertaste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grpSp>
        <p:nvGrpSpPr>
          <p:cNvPr name="Group 2" id="2"/>
          <p:cNvGrpSpPr/>
          <p:nvPr/>
        </p:nvGrpSpPr>
        <p:grpSpPr>
          <a:xfrm rot="0">
            <a:off x="10058400" y="-689643"/>
            <a:ext cx="4114800" cy="12344400"/>
            <a:chOff x="0" y="0"/>
            <a:chExt cx="5486400" cy="16459200"/>
          </a:xfrm>
        </p:grpSpPr>
        <p:sp>
          <p:nvSpPr>
            <p:cNvPr name="Freeform 3" id="3"/>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54864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109728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6" id="6"/>
          <p:cNvGrpSpPr/>
          <p:nvPr/>
        </p:nvGrpSpPr>
        <p:grpSpPr>
          <a:xfrm rot="0">
            <a:off x="14173200" y="-1028700"/>
            <a:ext cx="4114800" cy="12344400"/>
            <a:chOff x="0" y="0"/>
            <a:chExt cx="5486400" cy="16459200"/>
          </a:xfrm>
        </p:grpSpPr>
        <p:sp>
          <p:nvSpPr>
            <p:cNvPr name="Freeform 7" id="7"/>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54864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109728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0" id="10"/>
          <p:cNvGrpSpPr/>
          <p:nvPr/>
        </p:nvGrpSpPr>
        <p:grpSpPr>
          <a:xfrm rot="0">
            <a:off x="0" y="0"/>
            <a:ext cx="4114800" cy="12344400"/>
            <a:chOff x="0" y="0"/>
            <a:chExt cx="5486400" cy="16459200"/>
          </a:xfrm>
        </p:grpSpPr>
        <p:sp>
          <p:nvSpPr>
            <p:cNvPr name="Freeform 11" id="11"/>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0" y="54864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0" y="109728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4" id="14"/>
          <p:cNvGrpSpPr/>
          <p:nvPr/>
        </p:nvGrpSpPr>
        <p:grpSpPr>
          <a:xfrm rot="0">
            <a:off x="2057400" y="0"/>
            <a:ext cx="4114800" cy="12344400"/>
            <a:chOff x="0" y="0"/>
            <a:chExt cx="5486400" cy="16459200"/>
          </a:xfrm>
        </p:grpSpPr>
        <p:sp>
          <p:nvSpPr>
            <p:cNvPr name="Freeform 15" id="15"/>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0" y="54864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0" y="109728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8" id="18"/>
          <p:cNvGrpSpPr/>
          <p:nvPr/>
        </p:nvGrpSpPr>
        <p:grpSpPr>
          <a:xfrm rot="0">
            <a:off x="5943600" y="-275321"/>
            <a:ext cx="4114800" cy="12344400"/>
            <a:chOff x="0" y="0"/>
            <a:chExt cx="5486400" cy="16459200"/>
          </a:xfrm>
        </p:grpSpPr>
        <p:sp>
          <p:nvSpPr>
            <p:cNvPr name="Freeform 19" id="19"/>
            <p:cNvSpPr/>
            <p:nvPr/>
          </p:nvSpPr>
          <p:spPr>
            <a:xfrm flipH="false" flipV="false" rot="0">
              <a:off x="0" y="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0" y="54864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0" y="10972800"/>
              <a:ext cx="5486400" cy="5486400"/>
            </a:xfrm>
            <a:custGeom>
              <a:avLst/>
              <a:gdLst/>
              <a:ahLst/>
              <a:cxnLst/>
              <a:rect r="r" b="b" t="t" l="l"/>
              <a:pathLst>
                <a:path h="5486400" w="5486400">
                  <a:moveTo>
                    <a:pt x="0" y="0"/>
                  </a:moveTo>
                  <a:lnTo>
                    <a:pt x="5486400" y="0"/>
                  </a:lnTo>
                  <a:lnTo>
                    <a:pt x="5486400"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22" id="22"/>
          <p:cNvSpPr/>
          <p:nvPr/>
        </p:nvSpPr>
        <p:spPr>
          <a:xfrm flipH="false" flipV="false" rot="0">
            <a:off x="2229267" y="120720"/>
            <a:ext cx="13990220" cy="10055470"/>
          </a:xfrm>
          <a:custGeom>
            <a:avLst/>
            <a:gdLst/>
            <a:ahLst/>
            <a:cxnLst/>
            <a:rect r="r" b="b" t="t" l="l"/>
            <a:pathLst>
              <a:path h="10055470" w="13990220">
                <a:moveTo>
                  <a:pt x="0" y="0"/>
                </a:moveTo>
                <a:lnTo>
                  <a:pt x="13990219" y="0"/>
                </a:lnTo>
                <a:lnTo>
                  <a:pt x="13990219" y="10055471"/>
                </a:lnTo>
                <a:lnTo>
                  <a:pt x="0" y="10055471"/>
                </a:lnTo>
                <a:lnTo>
                  <a:pt x="0" y="0"/>
                </a:lnTo>
                <a:close/>
              </a:path>
            </a:pathLst>
          </a:custGeom>
          <a:blipFill>
            <a:blip r:embed="rId4"/>
            <a:stretch>
              <a:fillRect l="0" t="0" r="0" b="0"/>
            </a:stretch>
          </a:blipFill>
          <a:ln w="66675" cap="sq">
            <a:solidFill>
              <a:srgbClr val="5B2D01"/>
            </a:solidFill>
            <a:prstDash val="solid"/>
            <a:miter/>
          </a:ln>
        </p:spPr>
      </p:sp>
      <p:sp>
        <p:nvSpPr>
          <p:cNvPr name="AutoShape 23" id="23"/>
          <p:cNvSpPr/>
          <p:nvPr/>
        </p:nvSpPr>
        <p:spPr>
          <a:xfrm>
            <a:off x="5897880" y="5143500"/>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1CEBD"/>
        </a:solidFill>
      </p:bgPr>
    </p:bg>
    <p:spTree>
      <p:nvGrpSpPr>
        <p:cNvPr id="1" name=""/>
        <p:cNvGrpSpPr/>
        <p:nvPr/>
      </p:nvGrpSpPr>
      <p:grpSpPr>
        <a:xfrm>
          <a:off x="0" y="0"/>
          <a:ext cx="0" cy="0"/>
          <a:chOff x="0" y="0"/>
          <a:chExt cx="0" cy="0"/>
        </a:xfrm>
      </p:grpSpPr>
      <p:sp>
        <p:nvSpPr>
          <p:cNvPr name="Freeform 2" id="2"/>
          <p:cNvSpPr/>
          <p:nvPr/>
        </p:nvSpPr>
        <p:spPr>
          <a:xfrm flipH="false" flipV="false" rot="0">
            <a:off x="8846841" y="-252196"/>
            <a:ext cx="10791392" cy="10791392"/>
          </a:xfrm>
          <a:custGeom>
            <a:avLst/>
            <a:gdLst/>
            <a:ahLst/>
            <a:cxnLst/>
            <a:rect r="r" b="b" t="t" l="l"/>
            <a:pathLst>
              <a:path h="10791392" w="10791392">
                <a:moveTo>
                  <a:pt x="0" y="0"/>
                </a:moveTo>
                <a:lnTo>
                  <a:pt x="10791392" y="0"/>
                </a:lnTo>
                <a:lnTo>
                  <a:pt x="10791392" y="10791392"/>
                </a:lnTo>
                <a:lnTo>
                  <a:pt x="0" y="10791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6247" y="-334641"/>
            <a:ext cx="10791392" cy="10791392"/>
          </a:xfrm>
          <a:custGeom>
            <a:avLst/>
            <a:gdLst/>
            <a:ahLst/>
            <a:cxnLst/>
            <a:rect r="r" b="b" t="t" l="l"/>
            <a:pathLst>
              <a:path h="10791392" w="10791392">
                <a:moveTo>
                  <a:pt x="0" y="0"/>
                </a:moveTo>
                <a:lnTo>
                  <a:pt x="10791392" y="0"/>
                </a:lnTo>
                <a:lnTo>
                  <a:pt x="10791392" y="10791392"/>
                </a:lnTo>
                <a:lnTo>
                  <a:pt x="0" y="10791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18119" y="828424"/>
            <a:ext cx="16051762" cy="9083955"/>
          </a:xfrm>
          <a:custGeom>
            <a:avLst/>
            <a:gdLst/>
            <a:ahLst/>
            <a:cxnLst/>
            <a:rect r="r" b="b" t="t" l="l"/>
            <a:pathLst>
              <a:path h="9083955" w="16051762">
                <a:moveTo>
                  <a:pt x="0" y="0"/>
                </a:moveTo>
                <a:lnTo>
                  <a:pt x="16051762" y="0"/>
                </a:lnTo>
                <a:lnTo>
                  <a:pt x="16051762" y="9083955"/>
                </a:lnTo>
                <a:lnTo>
                  <a:pt x="0" y="9083955"/>
                </a:lnTo>
                <a:lnTo>
                  <a:pt x="0" y="0"/>
                </a:lnTo>
                <a:close/>
              </a:path>
            </a:pathLst>
          </a:custGeom>
          <a:blipFill>
            <a:blip r:embed="rId4"/>
            <a:stretch>
              <a:fillRect l="0" t="0" r="0" b="0"/>
            </a:stretch>
          </a:blipFill>
          <a:ln w="76200" cap="sq">
            <a:solidFill>
              <a:srgbClr val="5B2D01"/>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DAGUzSWXSNU</dc:identifier>
  <dcterms:modified xsi:type="dcterms:W3CDTF">2011-08-01T06:04:30Z</dcterms:modified>
  <cp:revision>1</cp:revision>
  <dc:title>Project 4</dc:title>
</cp:coreProperties>
</file>